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2" r:id="rId3"/>
    <p:sldId id="261" r:id="rId4"/>
    <p:sldId id="274" r:id="rId5"/>
    <p:sldId id="266" r:id="rId6"/>
    <p:sldId id="277" r:id="rId7"/>
    <p:sldId id="259" r:id="rId8"/>
    <p:sldId id="265" r:id="rId9"/>
    <p:sldId id="272" r:id="rId10"/>
    <p:sldId id="267" r:id="rId11"/>
    <p:sldId id="275" r:id="rId12"/>
    <p:sldId id="276" r:id="rId13"/>
    <p:sldId id="268" r:id="rId14"/>
    <p:sldId id="278" r:id="rId15"/>
    <p:sldId id="269" r:id="rId16"/>
    <p:sldId id="270" r:id="rId17"/>
    <p:sldId id="263" r:id="rId18"/>
    <p:sldId id="271" r:id="rId19"/>
    <p:sldId id="258" r:id="rId20"/>
    <p:sldId id="257" r:id="rId21"/>
    <p:sldId id="279" r:id="rId22"/>
    <p:sldId id="273" r:id="rId23"/>
    <p:sldId id="260" r:id="rId24"/>
  </p:sldIdLst>
  <p:sldSz cx="9144000" cy="6858000" type="screen4x3"/>
  <p:notesSz cx="7099300" cy="102346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59" autoAdjust="0"/>
  </p:normalViewPr>
  <p:slideViewPr>
    <p:cSldViewPr>
      <p:cViewPr varScale="1">
        <p:scale>
          <a:sx n="75" d="100"/>
          <a:sy n="75" d="100"/>
        </p:scale>
        <p:origin x="10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E2CF8-600A-4E6E-BBD1-E4686D5D46F9}" type="datetimeFigureOut">
              <a:rPr lang="fr-FR" smtClean="0"/>
              <a:t>12/03/2017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F59CF-7C75-4449-A016-58BD3EB540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059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F59CF-7C75-4449-A016-58BD3EB540C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924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F59CF-7C75-4449-A016-58BD3EB540C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319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F59CF-7C75-4449-A016-58BD3EB540C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284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E0ACD-9D4B-41C9-B423-7301BEC9B07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306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A810E-0C22-4D2B-A45C-8F8AF274A03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1736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B982-1CFA-4BDD-8D56-AC89A65E6C3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1162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5C167-3FB5-44C5-837D-E403AE632BB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1648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F32FA-8056-4A0F-ABF6-9FD989A3858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80564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4659-6B48-4AB7-93D6-3DA6282F557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01260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A1642-7949-4DE1-8528-E5E05D47C8D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67932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FBC68-AC73-44DF-A744-383A1BD797A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1288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22031-C028-422C-8742-0796EACE4D8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01452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EA070-1BB7-4F82-8382-67AD80C575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6895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4B5DE-AA7D-470C-9CFE-ADD731A0707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2921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F8EBED1-6513-4387-AB5D-640AA1BE83B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4.jpe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1.png"/><Relationship Id="rId5" Type="http://schemas.openxmlformats.org/officeDocument/2006/relationships/slide" Target="slide2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9.xml"/><Relationship Id="rId3" Type="http://schemas.openxmlformats.org/officeDocument/2006/relationships/slide" Target="slide7.xml"/><Relationship Id="rId7" Type="http://schemas.openxmlformats.org/officeDocument/2006/relationships/slide" Target="slide20.xml"/><Relationship Id="rId12" Type="http://schemas.openxmlformats.org/officeDocument/2006/relationships/slide" Target="slide1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11" Type="http://schemas.openxmlformats.org/officeDocument/2006/relationships/slide" Target="slide15.xml"/><Relationship Id="rId5" Type="http://schemas.openxmlformats.org/officeDocument/2006/relationships/slide" Target="slide5.xml"/><Relationship Id="rId15" Type="http://schemas.openxmlformats.org/officeDocument/2006/relationships/slide" Target="slide21.xml"/><Relationship Id="rId10" Type="http://schemas.openxmlformats.org/officeDocument/2006/relationships/slide" Target="slide16.xml"/><Relationship Id="rId4" Type="http://schemas.openxmlformats.org/officeDocument/2006/relationships/slide" Target="slide3.xml"/><Relationship Id="rId9" Type="http://schemas.openxmlformats.org/officeDocument/2006/relationships/slide" Target="slide19.xml"/><Relationship Id="rId14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slide" Target="slide2.xml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Resurection f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3635375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692150"/>
            <a:ext cx="7772400" cy="649288"/>
          </a:xfrm>
        </p:spPr>
        <p:txBody>
          <a:bodyPr/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</a:rPr>
              <a:t>L’ORCHIDEE FANTOME</a:t>
            </a:r>
            <a:br>
              <a:rPr lang="fr-FR" altLang="fr-FR" sz="2400" b="1" dirty="0">
                <a:solidFill>
                  <a:schemeClr val="bg1"/>
                </a:solidFill>
              </a:rPr>
            </a:br>
            <a:r>
              <a:rPr lang="fr-FR" altLang="fr-FR" sz="2400" b="1" dirty="0">
                <a:solidFill>
                  <a:schemeClr val="bg1"/>
                </a:solidFill>
              </a:rPr>
              <a:t>				le 26 novembre 2016</a:t>
            </a:r>
            <a:endParaRPr lang="fr-FR" altLang="fr-FR" sz="2200" b="1" dirty="0">
              <a:solidFill>
                <a:schemeClr val="bg1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5805488"/>
            <a:ext cx="2736850" cy="360362"/>
          </a:xfrm>
        </p:spPr>
        <p:txBody>
          <a:bodyPr/>
          <a:lstStyle/>
          <a:p>
            <a:pPr eaLnBrk="1" hangingPunct="1"/>
            <a:r>
              <a:rPr lang="fr-FR" altLang="fr-FR" sz="1400"/>
              <a:t>29 septembre 2007</a:t>
            </a:r>
          </a:p>
        </p:txBody>
      </p:sp>
      <p:pic>
        <p:nvPicPr>
          <p:cNvPr id="2053" name="Picture 4" descr="Polyrrhiza lindenii 29 Sept 07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00213"/>
            <a:ext cx="3224213" cy="42989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4" name="Object 7"/>
          <p:cNvGraphicFramePr>
            <a:graphicFrameLocks noChangeAspect="1"/>
          </p:cNvGraphicFramePr>
          <p:nvPr/>
        </p:nvGraphicFramePr>
        <p:xfrm>
          <a:off x="3203575" y="6165850"/>
          <a:ext cx="2768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" name="Image" r:id="rId5" imgW="2768254" imgH="609524" progId="Photoshop.Image.10">
                  <p:embed/>
                </p:oleObj>
              </mc:Choice>
              <mc:Fallback>
                <p:oleObj name="Image" r:id="rId5" imgW="2768254" imgH="609524" progId="Photoshop.Image.10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6165850"/>
                        <a:ext cx="27686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7" descr="Resurection f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9275"/>
            <a:ext cx="1619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DENDROPHYLAX LINDENII – LE FAKAHATCHEE</a:t>
            </a:r>
            <a:endParaRPr lang="fr-FR" alt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94173"/>
            <a:ext cx="5904656" cy="38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ZoneTexte 1"/>
          <p:cNvSpPr txBox="1">
            <a:spLocks noChangeArrowheads="1"/>
          </p:cNvSpPr>
          <p:nvPr/>
        </p:nvSpPr>
        <p:spPr bwMode="auto">
          <a:xfrm>
            <a:off x="394841" y="1628800"/>
            <a:ext cx="489723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u="sng" dirty="0">
                <a:solidFill>
                  <a:schemeClr val="bg1"/>
                </a:solidFill>
              </a:rPr>
              <a:t>Le marais du Fakahatchee</a:t>
            </a:r>
          </a:p>
          <a:p>
            <a:endParaRPr lang="fr-FR" altLang="fr-FR" u="sng" dirty="0">
              <a:solidFill>
                <a:schemeClr val="bg1"/>
              </a:solidFill>
            </a:endParaRPr>
          </a:p>
          <a:p>
            <a:r>
              <a:rPr lang="fr-FR" altLang="fr-FR" dirty="0">
                <a:solidFill>
                  <a:schemeClr val="bg1"/>
                </a:solidFill>
              </a:rPr>
              <a:t>Une forêt marécageuse de 32 km de long et d'en moyenne 6 km de large.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580112" y="6328867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chemeClr val="bg1"/>
                </a:solidFill>
              </a:rPr>
              <a:t>Guzmania monostachia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58024"/>
            <a:ext cx="3398783" cy="4531710"/>
          </a:xfrm>
          <a:prstGeom prst="rect">
            <a:avLst/>
          </a:prstGeom>
        </p:spPr>
      </p:pic>
      <p:sp>
        <p:nvSpPr>
          <p:cNvPr id="8" name="Flèche gauche 7">
            <a:hlinkClick r:id="rId5" action="ppaction://hlinksldjump"/>
          </p:cNvPr>
          <p:cNvSpPr/>
          <p:nvPr/>
        </p:nvSpPr>
        <p:spPr>
          <a:xfrm>
            <a:off x="8820472" y="6669360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672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7" descr="Resurection f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9275"/>
            <a:ext cx="1619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DENDROPHYLAX LINDENII – LE FAKAHATCHEE</a:t>
            </a:r>
            <a:endParaRPr lang="fr-FR" altLang="fr-FR" dirty="0"/>
          </a:p>
        </p:txBody>
      </p:sp>
      <p:sp>
        <p:nvSpPr>
          <p:cNvPr id="7173" name="ZoneTexte 1"/>
          <p:cNvSpPr txBox="1">
            <a:spLocks noChangeArrowheads="1"/>
          </p:cNvSpPr>
          <p:nvPr/>
        </p:nvSpPr>
        <p:spPr bwMode="auto">
          <a:xfrm>
            <a:off x="457082" y="1390650"/>
            <a:ext cx="7979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u="sng" dirty="0">
                <a:solidFill>
                  <a:schemeClr val="bg1"/>
                </a:solidFill>
              </a:rPr>
              <a:t>Quelques orchidées pouvant être rencontrées dans les collections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80889"/>
            <a:ext cx="2488981" cy="348661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261" y="2089024"/>
            <a:ext cx="2617801" cy="34866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2080888"/>
            <a:ext cx="2614961" cy="348661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50822" y="5567503"/>
            <a:ext cx="275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Cyrtopodium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punctatum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37785" y="5579948"/>
            <a:ext cx="2577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Encyclia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cochleata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858584" y="5553477"/>
            <a:ext cx="2577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Epidendrum </a:t>
            </a:r>
            <a:r>
              <a:rPr lang="fr-FR" dirty="0" err="1">
                <a:solidFill>
                  <a:schemeClr val="bg1"/>
                </a:solidFill>
              </a:rPr>
              <a:t>nocturnum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Flèche gauche 13">
            <a:hlinkClick r:id="rId6" action="ppaction://hlinksldjump"/>
          </p:cNvPr>
          <p:cNvSpPr/>
          <p:nvPr/>
        </p:nvSpPr>
        <p:spPr>
          <a:xfrm>
            <a:off x="8820472" y="6669360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759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7" descr="Resurection f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9275"/>
            <a:ext cx="1619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DENDROPHYLAX LINDENII – LE FAKAHATCHEE</a:t>
            </a:r>
            <a:endParaRPr lang="fr-FR" altLang="fr-FR" dirty="0"/>
          </a:p>
        </p:txBody>
      </p:sp>
      <p:sp>
        <p:nvSpPr>
          <p:cNvPr id="7173" name="ZoneTexte 1"/>
          <p:cNvSpPr txBox="1">
            <a:spLocks noChangeArrowheads="1"/>
          </p:cNvSpPr>
          <p:nvPr/>
        </p:nvSpPr>
        <p:spPr bwMode="auto">
          <a:xfrm>
            <a:off x="457082" y="1390650"/>
            <a:ext cx="7979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u="sng" dirty="0">
                <a:solidFill>
                  <a:schemeClr val="bg1"/>
                </a:solidFill>
              </a:rPr>
              <a:t>Quelques orchidées pouvant être rencontrées dans les collections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4" y="2089024"/>
            <a:ext cx="2545870" cy="33944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/>
          <a:stretch/>
        </p:blipFill>
        <p:spPr>
          <a:xfrm>
            <a:off x="3157292" y="2089023"/>
            <a:ext cx="2655459" cy="339449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"/>
          <a:stretch/>
        </p:blipFill>
        <p:spPr>
          <a:xfrm>
            <a:off x="5940151" y="2089023"/>
            <a:ext cx="2614961" cy="339449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95536" y="5567503"/>
            <a:ext cx="275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Encyclia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tampensis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57293" y="5579949"/>
            <a:ext cx="2802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Ionopsis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utricularioides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858584" y="5553477"/>
            <a:ext cx="282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Trichocentrum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undulatum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Flèche gauche 13">
            <a:hlinkClick r:id="rId6" action="ppaction://hlinksldjump"/>
          </p:cNvPr>
          <p:cNvSpPr/>
          <p:nvPr/>
        </p:nvSpPr>
        <p:spPr>
          <a:xfrm>
            <a:off x="8820472" y="6669360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652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7" descr="Resurection f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9275"/>
            <a:ext cx="1619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DENDROPHYLAX LINDENII - HABITAT</a:t>
            </a:r>
            <a:endParaRPr lang="fr-FR" altLang="fr-FR" dirty="0"/>
          </a:p>
        </p:txBody>
      </p:sp>
      <p:sp>
        <p:nvSpPr>
          <p:cNvPr id="7173" name="ZoneTexte 1"/>
          <p:cNvSpPr txBox="1">
            <a:spLocks noChangeArrowheads="1"/>
          </p:cNvSpPr>
          <p:nvPr/>
        </p:nvSpPr>
        <p:spPr bwMode="auto">
          <a:xfrm>
            <a:off x="250825" y="1665288"/>
            <a:ext cx="3457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dirty="0">
                <a:solidFill>
                  <a:schemeClr val="bg1"/>
                </a:solidFill>
              </a:rPr>
              <a:t>Fakahatchee Strand State Park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6" b="23564"/>
          <a:stretch/>
        </p:blipFill>
        <p:spPr bwMode="auto">
          <a:xfrm>
            <a:off x="5148064" y="1247062"/>
            <a:ext cx="3607131" cy="32620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48840" y="2204864"/>
            <a:ext cx="4755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Il pousse sur les arbres présents dans ces marais. </a:t>
            </a:r>
          </a:p>
          <a:p>
            <a:r>
              <a:rPr lang="fr-FR" i="1" dirty="0">
                <a:solidFill>
                  <a:schemeClr val="bg1"/>
                </a:solidFill>
              </a:rPr>
              <a:t>Parmi ses hôtes préférés 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chemeClr val="bg1"/>
                </a:solidFill>
              </a:rPr>
              <a:t>l'annone des marais (</a:t>
            </a:r>
            <a:r>
              <a:rPr lang="fr-FR" i="1" dirty="0" err="1">
                <a:solidFill>
                  <a:schemeClr val="bg1"/>
                </a:solidFill>
              </a:rPr>
              <a:t>Annona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glabra</a:t>
            </a:r>
            <a:r>
              <a:rPr lang="fr-FR" i="1" dirty="0">
                <a:solidFill>
                  <a:schemeClr val="bg1"/>
                </a:solidFill>
              </a:rPr>
              <a:t>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chemeClr val="bg1"/>
                </a:solidFill>
              </a:rPr>
              <a:t>le frêne d'eau (</a:t>
            </a:r>
            <a:r>
              <a:rPr lang="fr-FR" i="1" dirty="0" err="1">
                <a:solidFill>
                  <a:schemeClr val="bg1"/>
                </a:solidFill>
              </a:rPr>
              <a:t>Fraxinus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caroliniana</a:t>
            </a:r>
            <a:r>
              <a:rPr lang="fr-FR" i="1" dirty="0">
                <a:solidFill>
                  <a:schemeClr val="bg1"/>
                </a:solidFill>
              </a:rPr>
              <a:t>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chemeClr val="bg1"/>
                </a:solidFill>
              </a:rPr>
              <a:t>le cyprès chauve (Taxodium </a:t>
            </a:r>
            <a:r>
              <a:rPr lang="fr-FR" i="1" dirty="0" err="1">
                <a:solidFill>
                  <a:schemeClr val="bg1"/>
                </a:solidFill>
              </a:rPr>
              <a:t>distichum</a:t>
            </a:r>
            <a:r>
              <a:rPr lang="fr-FR" i="1" dirty="0">
                <a:solidFill>
                  <a:schemeClr val="bg1"/>
                </a:solidFill>
              </a:rPr>
              <a:t>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chemeClr val="bg1"/>
                </a:solidFill>
              </a:rPr>
              <a:t>le palmier royal (</a:t>
            </a:r>
            <a:r>
              <a:rPr lang="fr-FR" i="1" dirty="0" err="1">
                <a:solidFill>
                  <a:schemeClr val="bg1"/>
                </a:solidFill>
              </a:rPr>
              <a:t>Roystonea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regia</a:t>
            </a:r>
            <a:r>
              <a:rPr lang="fr-FR" i="1" dirty="0">
                <a:solidFill>
                  <a:schemeClr val="bg1"/>
                </a:solidFill>
              </a:rPr>
              <a:t>) 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chemeClr val="bg1"/>
                </a:solidFill>
              </a:rPr>
              <a:t>le chêne  de Virginie (Quercus </a:t>
            </a:r>
            <a:r>
              <a:rPr lang="fr-FR" i="1" dirty="0" err="1">
                <a:solidFill>
                  <a:schemeClr val="bg1"/>
                </a:solidFill>
              </a:rPr>
              <a:t>virginiana</a:t>
            </a:r>
            <a:r>
              <a:rPr lang="fr-FR" i="1" dirty="0">
                <a:solidFill>
                  <a:schemeClr val="bg1"/>
                </a:solidFill>
              </a:rPr>
              <a:t>).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08" y="4618136"/>
            <a:ext cx="1224160" cy="178237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29" y="4618136"/>
            <a:ext cx="1408199" cy="178237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89" y="4633289"/>
            <a:ext cx="1764335" cy="176433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86" y="4618136"/>
            <a:ext cx="1281152" cy="177948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"/>
          <a:stretch/>
        </p:blipFill>
        <p:spPr>
          <a:xfrm>
            <a:off x="6194900" y="4633289"/>
            <a:ext cx="2553563" cy="1783486"/>
          </a:xfrm>
          <a:prstGeom prst="rect">
            <a:avLst/>
          </a:prstGeom>
        </p:spPr>
      </p:pic>
      <p:sp>
        <p:nvSpPr>
          <p:cNvPr id="12" name="Flèche gauche 11">
            <a:hlinkClick r:id="rId9" action="ppaction://hlinksldjump"/>
          </p:cNvPr>
          <p:cNvSpPr/>
          <p:nvPr/>
        </p:nvSpPr>
        <p:spPr>
          <a:xfrm>
            <a:off x="8820472" y="6669360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0062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7" descr="Resurection f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9275"/>
            <a:ext cx="1619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DENDROPHYLAX LINDENII - HABITAT</a:t>
            </a:r>
            <a:endParaRPr lang="fr-FR" altLang="fr-FR" dirty="0"/>
          </a:p>
        </p:txBody>
      </p:sp>
      <p:sp>
        <p:nvSpPr>
          <p:cNvPr id="7173" name="ZoneTexte 1"/>
          <p:cNvSpPr txBox="1">
            <a:spLocks noChangeArrowheads="1"/>
          </p:cNvSpPr>
          <p:nvPr/>
        </p:nvSpPr>
        <p:spPr bwMode="auto">
          <a:xfrm>
            <a:off x="395536" y="1665288"/>
            <a:ext cx="76335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600" dirty="0">
                <a:solidFill>
                  <a:schemeClr val="bg1"/>
                </a:solidFill>
              </a:rPr>
              <a:t>Relevés climatiques tirés des fiches de culture  « ORCHID SPECIES CULTURE » de Charles and Margaret Baker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22398"/>
            <a:ext cx="8352928" cy="1648695"/>
          </a:xfrm>
          <a:prstGeom prst="rect">
            <a:avLst/>
          </a:prstGeom>
        </p:spPr>
      </p:pic>
      <p:sp>
        <p:nvSpPr>
          <p:cNvPr id="6" name="Flèche gauche 5">
            <a:hlinkClick r:id="rId4" action="ppaction://hlinksldjump"/>
          </p:cNvPr>
          <p:cNvSpPr/>
          <p:nvPr/>
        </p:nvSpPr>
        <p:spPr>
          <a:xfrm>
            <a:off x="8820472" y="6669360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608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7" descr="Resurection f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9275"/>
            <a:ext cx="1619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16012"/>
          </a:xfrm>
        </p:spPr>
        <p:txBody>
          <a:bodyPr/>
          <a:lstStyle/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DENDROPHYLAX LINDENII - DESCRIPTION</a:t>
            </a:r>
            <a:endParaRPr lang="fr-FR" altLang="fr-FR" dirty="0"/>
          </a:p>
        </p:txBody>
      </p:sp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250825" y="1665288"/>
            <a:ext cx="376478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u="sng" dirty="0">
                <a:solidFill>
                  <a:schemeClr val="bg1"/>
                </a:solidFill>
              </a:rPr>
              <a:t>Morphologie de la plante</a:t>
            </a:r>
          </a:p>
          <a:p>
            <a:endParaRPr lang="fr-FR" alt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chemeClr val="bg1"/>
                </a:solidFill>
              </a:rPr>
              <a:t>Orchidée épiphyte, aphylle (sans aucune feuille fonctionnelle développée, qui ne possède pas de feuilles utiles pour la photosynthèse).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altLang="fr-FR" dirty="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3" t="51758" r="38724" b="17110"/>
          <a:stretch/>
        </p:blipFill>
        <p:spPr>
          <a:xfrm>
            <a:off x="4435237" y="2588340"/>
            <a:ext cx="4104456" cy="37475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24642" y="1910600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b="1" dirty="0">
                <a:solidFill>
                  <a:schemeClr val="bg1"/>
                </a:solidFill>
              </a:rPr>
              <a:t>Apex et tige courte</a:t>
            </a:r>
            <a:endParaRPr lang="fr-FR" altLang="fr-FR" sz="1800" b="1" dirty="0">
              <a:solidFill>
                <a:schemeClr val="bg1"/>
              </a:solidFill>
            </a:endParaRPr>
          </a:p>
        </p:txBody>
      </p:sp>
      <p:sp>
        <p:nvSpPr>
          <p:cNvPr id="15" name="Line 23"/>
          <p:cNvSpPr>
            <a:spLocks noChangeShapeType="1"/>
          </p:cNvSpPr>
          <p:nvPr/>
        </p:nvSpPr>
        <p:spPr bwMode="auto">
          <a:xfrm flipH="1">
            <a:off x="6181962" y="2279932"/>
            <a:ext cx="1198350" cy="15356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>
            <a:off x="5724128" y="1710100"/>
            <a:ext cx="144015" cy="1745466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286409" y="1401692"/>
            <a:ext cx="2511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Racines en croissance</a:t>
            </a:r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 flipH="1">
            <a:off x="5174993" y="1710099"/>
            <a:ext cx="549134" cy="1601451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0" name="ZoneTexte 1"/>
          <p:cNvSpPr txBox="1">
            <a:spLocks noChangeArrowheads="1"/>
          </p:cNvSpPr>
          <p:nvPr/>
        </p:nvSpPr>
        <p:spPr bwMode="auto">
          <a:xfrm>
            <a:off x="245746" y="3740839"/>
            <a:ext cx="37647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chemeClr val="bg1"/>
                </a:solidFill>
              </a:rPr>
              <a:t>Système végétatif composé d’un amas de racines, charnues, verdâtres.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altLang="fr-FR" dirty="0">
              <a:solidFill>
                <a:schemeClr val="bg1"/>
              </a:solidFill>
            </a:endParaRPr>
          </a:p>
        </p:txBody>
      </p:sp>
      <p:sp>
        <p:nvSpPr>
          <p:cNvPr id="21" name="ZoneTexte 1"/>
          <p:cNvSpPr txBox="1">
            <a:spLocks noChangeArrowheads="1"/>
          </p:cNvSpPr>
          <p:nvPr/>
        </p:nvSpPr>
        <p:spPr bwMode="auto">
          <a:xfrm>
            <a:off x="205184" y="4737918"/>
            <a:ext cx="37647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chemeClr val="bg1"/>
                </a:solidFill>
              </a:rPr>
              <a:t>Les feuilles sont réduites à des écailles peu visibles à l’œil nu.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altLang="fr-FR" dirty="0">
              <a:solidFill>
                <a:schemeClr val="bg1"/>
              </a:solidFill>
            </a:endParaRPr>
          </a:p>
        </p:txBody>
      </p:sp>
      <p:sp>
        <p:nvSpPr>
          <p:cNvPr id="22" name="ZoneTexte 1"/>
          <p:cNvSpPr txBox="1">
            <a:spLocks noChangeArrowheads="1"/>
          </p:cNvSpPr>
          <p:nvPr/>
        </p:nvSpPr>
        <p:spPr bwMode="auto">
          <a:xfrm>
            <a:off x="221409" y="5239906"/>
            <a:ext cx="37647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fr-FR" alt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chemeClr val="bg1"/>
                </a:solidFill>
              </a:rPr>
              <a:t>La photosynthèse est assurée pour la chlorophylle présente dans les racines.</a:t>
            </a:r>
          </a:p>
        </p:txBody>
      </p:sp>
      <p:sp>
        <p:nvSpPr>
          <p:cNvPr id="14" name="Flèche gauche 13">
            <a:hlinkClick r:id="rId4" action="ppaction://hlinksldjump"/>
          </p:cNvPr>
          <p:cNvSpPr/>
          <p:nvPr/>
        </p:nvSpPr>
        <p:spPr>
          <a:xfrm>
            <a:off x="8820472" y="6669360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87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16" grpId="0" animBg="1"/>
      <p:bldP spid="8" grpId="0"/>
      <p:bldP spid="19" grpId="0" animBg="1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7" descr="Resurection f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9275"/>
            <a:ext cx="1619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16012"/>
          </a:xfrm>
        </p:spPr>
        <p:txBody>
          <a:bodyPr/>
          <a:lstStyle/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DENDROPHYLAX LINDENII – ANATOMIE DE LA FLEUR</a:t>
            </a:r>
            <a:endParaRPr lang="fr-FR" alt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r="4640"/>
          <a:stretch/>
        </p:blipFill>
        <p:spPr>
          <a:xfrm>
            <a:off x="3419872" y="1692275"/>
            <a:ext cx="5328592" cy="4822825"/>
          </a:xfrm>
          <a:prstGeom prst="rect">
            <a:avLst/>
          </a:prstGeom>
        </p:spPr>
      </p:pic>
      <p:sp>
        <p:nvSpPr>
          <p:cNvPr id="5" name="ZoneTexte 1"/>
          <p:cNvSpPr txBox="1">
            <a:spLocks noChangeArrowheads="1"/>
          </p:cNvSpPr>
          <p:nvPr/>
        </p:nvSpPr>
        <p:spPr bwMode="auto">
          <a:xfrm>
            <a:off x="285998" y="1692275"/>
            <a:ext cx="306186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u="sng" dirty="0">
                <a:solidFill>
                  <a:schemeClr val="bg1"/>
                </a:solidFill>
              </a:rPr>
              <a:t>La floraison</a:t>
            </a:r>
          </a:p>
          <a:p>
            <a:endParaRPr lang="fr-FR" alt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chemeClr val="bg1"/>
                </a:solidFill>
              </a:rPr>
              <a:t>Pic de floraison entre juin et septembre.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85999" y="3081734"/>
            <a:ext cx="3061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chemeClr val="bg1"/>
                </a:solidFill>
              </a:rPr>
              <a:t>Les fleurs (de 1 à 10 fleurons) portées sur une longue hampe.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85997" y="4233862"/>
            <a:ext cx="3061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chemeClr val="bg1"/>
                </a:solidFill>
              </a:rPr>
              <a:t>La fleur semble flotter dans les airs, d’où l’origine de son nom.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23530" y="5314771"/>
            <a:ext cx="2952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chemeClr val="bg1"/>
                </a:solidFill>
              </a:rPr>
              <a:t>La floraison est parfumée et dure entre 5 et 10 jours pour chaque fleur.</a:t>
            </a:r>
          </a:p>
        </p:txBody>
      </p:sp>
      <p:sp>
        <p:nvSpPr>
          <p:cNvPr id="10" name="Flèche gauche 9">
            <a:hlinkClick r:id="rId4" action="ppaction://hlinksldjump"/>
          </p:cNvPr>
          <p:cNvSpPr/>
          <p:nvPr/>
        </p:nvSpPr>
        <p:spPr>
          <a:xfrm>
            <a:off x="8820472" y="6669360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80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1582" y="4841865"/>
            <a:ext cx="8435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solidFill>
                  <a:schemeClr val="bg1"/>
                </a:solidFill>
              </a:rPr>
              <a:t>La présence du long éperon, est non sans rappeler la morphologie des orchidées Africaines et Malgaches (</a:t>
            </a:r>
            <a:r>
              <a:rPr lang="fr-FR" sz="1600" dirty="0" err="1">
                <a:solidFill>
                  <a:schemeClr val="bg1"/>
                </a:solidFill>
              </a:rPr>
              <a:t>Angraecum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spp</a:t>
            </a:r>
            <a:r>
              <a:rPr lang="fr-FR" sz="1600" dirty="0">
                <a:solidFill>
                  <a:schemeClr val="bg1"/>
                </a:solidFill>
              </a:rPr>
              <a:t>.) dont elle a des liens de parenté (sous-tribu </a:t>
            </a:r>
            <a:r>
              <a:rPr lang="fr-FR" sz="1600" dirty="0" err="1">
                <a:solidFill>
                  <a:schemeClr val="bg1"/>
                </a:solidFill>
              </a:rPr>
              <a:t>Angraecinae</a:t>
            </a:r>
            <a:r>
              <a:rPr lang="fr-FR" sz="1600" dirty="0">
                <a:solidFill>
                  <a:schemeClr val="bg1"/>
                </a:solidFill>
              </a:rPr>
              <a:t>). </a:t>
            </a:r>
          </a:p>
          <a:p>
            <a:pPr algn="just"/>
            <a:r>
              <a:rPr lang="fr-FR" sz="1600" dirty="0">
                <a:solidFill>
                  <a:schemeClr val="bg1"/>
                </a:solidFill>
              </a:rPr>
              <a:t>Le </a:t>
            </a:r>
            <a:r>
              <a:rPr lang="fr-FR" sz="1600" dirty="0" err="1">
                <a:solidFill>
                  <a:schemeClr val="bg1"/>
                </a:solidFill>
              </a:rPr>
              <a:t>Dendrophylax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lindenii</a:t>
            </a:r>
            <a:r>
              <a:rPr lang="fr-FR" sz="1600" dirty="0">
                <a:solidFill>
                  <a:schemeClr val="bg1"/>
                </a:solidFill>
              </a:rPr>
              <a:t> est </a:t>
            </a:r>
            <a:r>
              <a:rPr lang="fr-FR" sz="1600" dirty="0" err="1">
                <a:solidFill>
                  <a:schemeClr val="bg1"/>
                </a:solidFill>
              </a:rPr>
              <a:t>pollinisé</a:t>
            </a:r>
            <a:r>
              <a:rPr lang="fr-FR" sz="1600" dirty="0">
                <a:solidFill>
                  <a:schemeClr val="bg1"/>
                </a:solidFill>
              </a:rPr>
              <a:t> exclusivement par un papillon Sphinx géant </a:t>
            </a:r>
          </a:p>
          <a:p>
            <a:pPr algn="just"/>
            <a:r>
              <a:rPr lang="fr-FR" sz="1600" dirty="0">
                <a:solidFill>
                  <a:schemeClr val="bg1"/>
                </a:solidFill>
              </a:rPr>
              <a:t>(</a:t>
            </a:r>
            <a:r>
              <a:rPr lang="fr-FR" sz="1600" dirty="0" err="1">
                <a:solidFill>
                  <a:schemeClr val="bg1"/>
                </a:solidFill>
              </a:rPr>
              <a:t>Cocytius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antaeus</a:t>
            </a:r>
            <a:r>
              <a:rPr lang="fr-FR" sz="1600" dirty="0">
                <a:solidFill>
                  <a:schemeClr val="bg1"/>
                </a:solidFill>
              </a:rPr>
              <a:t> - DRURY) dont la trompe ou rostre est assez longue pour avoir accès au nectar au fond du long éperon. </a:t>
            </a: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332038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ZoneTexte 1"/>
          <p:cNvSpPr txBox="1">
            <a:spLocks noChangeArrowheads="1"/>
          </p:cNvSpPr>
          <p:nvPr/>
        </p:nvSpPr>
        <p:spPr bwMode="auto">
          <a:xfrm>
            <a:off x="683568" y="3624732"/>
            <a:ext cx="23304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dirty="0" err="1">
                <a:solidFill>
                  <a:schemeClr val="bg1"/>
                </a:solidFill>
              </a:rPr>
              <a:t>Cocytius</a:t>
            </a:r>
            <a:r>
              <a:rPr lang="fr-FR" altLang="fr-FR" sz="1600" dirty="0">
                <a:solidFill>
                  <a:schemeClr val="bg1"/>
                </a:solidFill>
              </a:rPr>
              <a:t> </a:t>
            </a:r>
            <a:r>
              <a:rPr lang="fr-FR" altLang="fr-FR" sz="1600" dirty="0" err="1">
                <a:solidFill>
                  <a:schemeClr val="bg1"/>
                </a:solidFill>
              </a:rPr>
              <a:t>antaeus</a:t>
            </a:r>
            <a:endParaRPr lang="fr-FR" altLang="fr-FR" sz="1600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0"/>
          <a:stretch/>
        </p:blipFill>
        <p:spPr>
          <a:xfrm>
            <a:off x="2826990" y="1556792"/>
            <a:ext cx="2897138" cy="234841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0"/>
          <a:stretch/>
        </p:blipFill>
        <p:spPr>
          <a:xfrm>
            <a:off x="5940152" y="1556792"/>
            <a:ext cx="2674564" cy="234841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796136" y="404048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 err="1">
                <a:solidFill>
                  <a:schemeClr val="bg1"/>
                </a:solidFill>
              </a:rPr>
              <a:t>Xanthopan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morgani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praedicta</a:t>
            </a:r>
            <a:endParaRPr lang="fr-FR" sz="1200" dirty="0">
              <a:solidFill>
                <a:schemeClr val="bg1"/>
              </a:solidFill>
            </a:endParaRPr>
          </a:p>
          <a:p>
            <a:pPr algn="just"/>
            <a:r>
              <a:rPr lang="fr-FR" sz="1200" dirty="0">
                <a:solidFill>
                  <a:schemeClr val="bg1"/>
                </a:solidFill>
              </a:rPr>
              <a:t>butinant un </a:t>
            </a:r>
            <a:r>
              <a:rPr lang="fr-FR" sz="1200" dirty="0" err="1">
                <a:solidFill>
                  <a:schemeClr val="bg1"/>
                </a:solidFill>
              </a:rPr>
              <a:t>Angraecum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sesquipedale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13" name="Picture 37" descr="Resurection fer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9275"/>
            <a:ext cx="1619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DENDROPHYLAX LINDENII – POLLINISATION</a:t>
            </a:r>
            <a:endParaRPr lang="fr-FR" altLang="fr-FR" dirty="0"/>
          </a:p>
        </p:txBody>
      </p:sp>
      <p:sp>
        <p:nvSpPr>
          <p:cNvPr id="10" name="Flèche gauche 9">
            <a:hlinkClick r:id="rId6" action="ppaction://hlinksldjump"/>
          </p:cNvPr>
          <p:cNvSpPr/>
          <p:nvPr/>
        </p:nvSpPr>
        <p:spPr>
          <a:xfrm>
            <a:off x="8820472" y="6669360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7" descr="Resurection f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9275"/>
            <a:ext cx="1619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DENDROPHYLAX LINDENII – POLLINISATION</a:t>
            </a:r>
            <a:endParaRPr lang="fr-FR" altLang="fr-FR" dirty="0"/>
          </a:p>
        </p:txBody>
      </p:sp>
      <p:sp>
        <p:nvSpPr>
          <p:cNvPr id="5" name="Flèche gauche 4">
            <a:hlinkClick r:id="rId5" action="ppaction://hlinksldjump"/>
          </p:cNvPr>
          <p:cNvSpPr/>
          <p:nvPr/>
        </p:nvSpPr>
        <p:spPr>
          <a:xfrm>
            <a:off x="8820472" y="6669360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host Orchid visited by Giant Sphinx Moth (1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5219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7" descr="Resurection f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8913"/>
            <a:ext cx="1619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SON MODE DE CULTURE</a:t>
            </a:r>
          </a:p>
        </p:txBody>
      </p:sp>
      <p:pic>
        <p:nvPicPr>
          <p:cNvPr id="9220" name="Picture 4" descr="Polyrrhiza lindenii 29 Sept 07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7788"/>
            <a:ext cx="5365750" cy="4025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Text Box 12"/>
          <p:cNvSpPr txBox="1">
            <a:spLocks noChangeArrowheads="1"/>
          </p:cNvSpPr>
          <p:nvPr/>
        </p:nvSpPr>
        <p:spPr bwMode="auto">
          <a:xfrm>
            <a:off x="107950" y="5486400"/>
            <a:ext cx="53292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chemeClr val="bg1"/>
                </a:solidFill>
              </a:rPr>
              <a:t>Terrarium de 100 x 40 x 30 cm (120 litres).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chemeClr val="bg1"/>
                </a:solidFill>
              </a:rPr>
              <a:t>Températures oscillant entre 15/16°c la nuit et 23°c le jour en hiver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chemeClr val="bg1"/>
                </a:solidFill>
              </a:rPr>
              <a:t>Entre 20°c la nuit et 30°c le jour en été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chemeClr val="bg1"/>
                </a:solidFill>
              </a:rPr>
              <a:t>Hygrométrie entre 50 et 90%</a:t>
            </a:r>
          </a:p>
        </p:txBody>
      </p:sp>
      <p:grpSp>
        <p:nvGrpSpPr>
          <p:cNvPr id="4131" name="Group 35"/>
          <p:cNvGrpSpPr>
            <a:grpSpLocks/>
          </p:cNvGrpSpPr>
          <p:nvPr/>
        </p:nvGrpSpPr>
        <p:grpSpPr bwMode="auto">
          <a:xfrm>
            <a:off x="1403350" y="1484313"/>
            <a:ext cx="1728788" cy="1801812"/>
            <a:chOff x="884" y="935"/>
            <a:chExt cx="1089" cy="1135"/>
          </a:xfrm>
        </p:grpSpPr>
        <p:sp>
          <p:nvSpPr>
            <p:cNvPr id="9244" name="Text Box 6"/>
            <p:cNvSpPr txBox="1">
              <a:spLocks noChangeArrowheads="1"/>
            </p:cNvSpPr>
            <p:nvPr/>
          </p:nvSpPr>
          <p:spPr bwMode="auto">
            <a:xfrm>
              <a:off x="884" y="935"/>
              <a:ext cx="108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600" b="1"/>
                <a:t>Le fantôme ici</a:t>
              </a:r>
            </a:p>
          </p:txBody>
        </p:sp>
        <p:sp>
          <p:nvSpPr>
            <p:cNvPr id="9245" name="Line 17"/>
            <p:cNvSpPr>
              <a:spLocks noChangeShapeType="1"/>
            </p:cNvSpPr>
            <p:nvPr/>
          </p:nvSpPr>
          <p:spPr bwMode="auto">
            <a:xfrm>
              <a:off x="1383" y="1117"/>
              <a:ext cx="227" cy="9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126" name="Group 30"/>
          <p:cNvGrpSpPr>
            <a:grpSpLocks/>
          </p:cNvGrpSpPr>
          <p:nvPr/>
        </p:nvGrpSpPr>
        <p:grpSpPr bwMode="auto">
          <a:xfrm>
            <a:off x="250825" y="1773238"/>
            <a:ext cx="1368425" cy="935037"/>
            <a:chOff x="158" y="1117"/>
            <a:chExt cx="862" cy="589"/>
          </a:xfrm>
        </p:grpSpPr>
        <p:sp>
          <p:nvSpPr>
            <p:cNvPr id="9242" name="Text Box 16"/>
            <p:cNvSpPr txBox="1">
              <a:spLocks noChangeArrowheads="1"/>
            </p:cNvSpPr>
            <p:nvPr/>
          </p:nvSpPr>
          <p:spPr bwMode="auto">
            <a:xfrm>
              <a:off x="158" y="1117"/>
              <a:ext cx="86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600" b="1"/>
                <a:t>Ventilation</a:t>
              </a:r>
            </a:p>
          </p:txBody>
        </p:sp>
        <p:sp>
          <p:nvSpPr>
            <p:cNvPr id="9243" name="Line 20"/>
            <p:cNvSpPr>
              <a:spLocks noChangeShapeType="1"/>
            </p:cNvSpPr>
            <p:nvPr/>
          </p:nvSpPr>
          <p:spPr bwMode="auto">
            <a:xfrm flipH="1">
              <a:off x="385" y="1298"/>
              <a:ext cx="91" cy="4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127" name="Group 31"/>
          <p:cNvGrpSpPr>
            <a:grpSpLocks/>
          </p:cNvGrpSpPr>
          <p:nvPr/>
        </p:nvGrpSpPr>
        <p:grpSpPr bwMode="auto">
          <a:xfrm>
            <a:off x="3132138" y="1484313"/>
            <a:ext cx="2160587" cy="1008062"/>
            <a:chOff x="1973" y="935"/>
            <a:chExt cx="1361" cy="635"/>
          </a:xfrm>
        </p:grpSpPr>
        <p:sp>
          <p:nvSpPr>
            <p:cNvPr id="9240" name="Text Box 9"/>
            <p:cNvSpPr txBox="1">
              <a:spLocks noChangeArrowheads="1"/>
            </p:cNvSpPr>
            <p:nvPr/>
          </p:nvSpPr>
          <p:spPr bwMode="auto">
            <a:xfrm>
              <a:off x="2245" y="935"/>
              <a:ext cx="1089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600" b="1" dirty="0">
                  <a:solidFill>
                    <a:schemeClr val="bg1"/>
                  </a:solidFill>
                </a:rPr>
                <a:t>3 néons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 b="1" dirty="0">
                  <a:solidFill>
                    <a:schemeClr val="bg1"/>
                  </a:solidFill>
                </a:rPr>
                <a:t>2 froids et 1 chaud</a:t>
              </a:r>
            </a:p>
          </p:txBody>
        </p:sp>
        <p:sp>
          <p:nvSpPr>
            <p:cNvPr id="9241" name="Line 22"/>
            <p:cNvSpPr>
              <a:spLocks noChangeShapeType="1"/>
            </p:cNvSpPr>
            <p:nvPr/>
          </p:nvSpPr>
          <p:spPr bwMode="auto">
            <a:xfrm flipH="1">
              <a:off x="1973" y="1117"/>
              <a:ext cx="317" cy="4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129" name="Group 33"/>
          <p:cNvGrpSpPr>
            <a:grpSpLocks/>
          </p:cNvGrpSpPr>
          <p:nvPr/>
        </p:nvGrpSpPr>
        <p:grpSpPr bwMode="auto">
          <a:xfrm>
            <a:off x="4284663" y="1347788"/>
            <a:ext cx="4627562" cy="4010025"/>
            <a:chOff x="2699" y="849"/>
            <a:chExt cx="2915" cy="2526"/>
          </a:xfrm>
        </p:grpSpPr>
        <p:grpSp>
          <p:nvGrpSpPr>
            <p:cNvPr id="9236" name="Group 11"/>
            <p:cNvGrpSpPr>
              <a:grpSpLocks/>
            </p:cNvGrpSpPr>
            <p:nvPr/>
          </p:nvGrpSpPr>
          <p:grpSpPr bwMode="auto">
            <a:xfrm>
              <a:off x="2699" y="849"/>
              <a:ext cx="2915" cy="2526"/>
              <a:chOff x="2699" y="849"/>
              <a:chExt cx="2915" cy="2526"/>
            </a:xfrm>
          </p:grpSpPr>
          <p:pic>
            <p:nvPicPr>
              <p:cNvPr id="9238" name="Picture 5" descr="Polyrrhiza lindenii 29 Sept 07_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9" y="849"/>
                <a:ext cx="1895" cy="25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9" name="Text Box 8"/>
              <p:cNvSpPr txBox="1">
                <a:spLocks noChangeArrowheads="1"/>
              </p:cNvSpPr>
              <p:nvPr/>
            </p:nvSpPr>
            <p:spPr bwMode="auto">
              <a:xfrm>
                <a:off x="2699" y="2840"/>
                <a:ext cx="72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fr-FR" altLang="fr-FR" sz="1600" b="1" dirty="0">
                    <a:solidFill>
                      <a:schemeClr val="bg1"/>
                    </a:solidFill>
                  </a:rPr>
                  <a:t>Le </a:t>
                </a:r>
                <a:r>
                  <a:rPr lang="fr-FR" altLang="fr-FR" sz="1600" b="1" dirty="0" err="1">
                    <a:solidFill>
                      <a:schemeClr val="bg1"/>
                    </a:solidFill>
                  </a:rPr>
                  <a:t>fogger</a:t>
                </a:r>
                <a:endParaRPr lang="fr-FR" altLang="fr-FR" sz="1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37" name="Line 23"/>
            <p:cNvSpPr>
              <a:spLocks noChangeShapeType="1"/>
            </p:cNvSpPr>
            <p:nvPr/>
          </p:nvSpPr>
          <p:spPr bwMode="auto">
            <a:xfrm flipH="1" flipV="1">
              <a:off x="3061" y="2160"/>
              <a:ext cx="46" cy="726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132" name="Group 36"/>
          <p:cNvGrpSpPr>
            <a:grpSpLocks/>
          </p:cNvGrpSpPr>
          <p:nvPr/>
        </p:nvGrpSpPr>
        <p:grpSpPr bwMode="auto">
          <a:xfrm>
            <a:off x="468313" y="3141663"/>
            <a:ext cx="3816350" cy="1439862"/>
            <a:chOff x="295" y="1979"/>
            <a:chExt cx="2404" cy="907"/>
          </a:xfrm>
        </p:grpSpPr>
        <p:sp>
          <p:nvSpPr>
            <p:cNvPr id="9231" name="Line 25"/>
            <p:cNvSpPr>
              <a:spLocks noChangeShapeType="1"/>
            </p:cNvSpPr>
            <p:nvPr/>
          </p:nvSpPr>
          <p:spPr bwMode="auto">
            <a:xfrm flipH="1" flipV="1">
              <a:off x="703" y="2115"/>
              <a:ext cx="136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9232" name="Group 32"/>
            <p:cNvGrpSpPr>
              <a:grpSpLocks/>
            </p:cNvGrpSpPr>
            <p:nvPr/>
          </p:nvGrpSpPr>
          <p:grpSpPr bwMode="auto">
            <a:xfrm>
              <a:off x="295" y="1979"/>
              <a:ext cx="1678" cy="907"/>
              <a:chOff x="295" y="1979"/>
              <a:chExt cx="1678" cy="907"/>
            </a:xfrm>
          </p:grpSpPr>
          <p:sp>
            <p:nvSpPr>
              <p:cNvPr id="9234" name="Text Box 7"/>
              <p:cNvSpPr txBox="1">
                <a:spLocks noChangeArrowheads="1"/>
              </p:cNvSpPr>
              <p:nvPr/>
            </p:nvSpPr>
            <p:spPr bwMode="auto">
              <a:xfrm>
                <a:off x="295" y="2328"/>
                <a:ext cx="1678" cy="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fr-FR" altLang="fr-FR" sz="1600">
                    <a:solidFill>
                      <a:schemeClr val="bg1"/>
                    </a:solidFill>
                  </a:rPr>
                  <a:t>Les buses d’arrosages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fr-FR" altLang="fr-FR" sz="1200" b="1">
                    <a:solidFill>
                      <a:schemeClr val="bg1"/>
                    </a:solidFill>
                  </a:rPr>
                  <a:t>1 cycle de 40 sec en hiver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fr-FR" altLang="fr-FR" sz="1200" b="1">
                    <a:solidFill>
                      <a:schemeClr val="bg1"/>
                    </a:solidFill>
                  </a:rPr>
                  <a:t>2 cycles de 40 sec en été</a:t>
                </a:r>
              </a:p>
            </p:txBody>
          </p:sp>
          <p:sp>
            <p:nvSpPr>
              <p:cNvPr id="9235" name="Line 26"/>
              <p:cNvSpPr>
                <a:spLocks noChangeShapeType="1"/>
              </p:cNvSpPr>
              <p:nvPr/>
            </p:nvSpPr>
            <p:spPr bwMode="auto">
              <a:xfrm flipV="1">
                <a:off x="1429" y="1979"/>
                <a:ext cx="453" cy="3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9233" name="Line 28"/>
            <p:cNvSpPr>
              <a:spLocks noChangeShapeType="1"/>
            </p:cNvSpPr>
            <p:nvPr/>
          </p:nvSpPr>
          <p:spPr bwMode="auto">
            <a:xfrm flipV="1">
              <a:off x="1429" y="1979"/>
              <a:ext cx="1270" cy="3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130" name="Group 34"/>
          <p:cNvGrpSpPr>
            <a:grpSpLocks/>
          </p:cNvGrpSpPr>
          <p:nvPr/>
        </p:nvGrpSpPr>
        <p:grpSpPr bwMode="auto">
          <a:xfrm>
            <a:off x="1187450" y="4365625"/>
            <a:ext cx="3529013" cy="935038"/>
            <a:chOff x="748" y="2750"/>
            <a:chExt cx="2223" cy="589"/>
          </a:xfrm>
        </p:grpSpPr>
        <p:sp>
          <p:nvSpPr>
            <p:cNvPr id="9229" name="Text Box 10"/>
            <p:cNvSpPr txBox="1">
              <a:spLocks noChangeArrowheads="1"/>
            </p:cNvSpPr>
            <p:nvPr/>
          </p:nvSpPr>
          <p:spPr bwMode="auto">
            <a:xfrm>
              <a:off x="748" y="3127"/>
              <a:ext cx="222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600" b="1">
                  <a:solidFill>
                    <a:schemeClr val="bg1"/>
                  </a:solidFill>
                </a:rPr>
                <a:t>câble chauffant incorporé</a:t>
              </a:r>
            </a:p>
          </p:txBody>
        </p:sp>
        <p:sp>
          <p:nvSpPr>
            <p:cNvPr id="9230" name="Line 29"/>
            <p:cNvSpPr>
              <a:spLocks noChangeShapeType="1"/>
            </p:cNvSpPr>
            <p:nvPr/>
          </p:nvSpPr>
          <p:spPr bwMode="auto">
            <a:xfrm flipV="1">
              <a:off x="1701" y="2750"/>
              <a:ext cx="181" cy="408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Flèche gauche 28">
            <a:hlinkClick r:id="rId5" action="ppaction://hlinksldjump"/>
          </p:cNvPr>
          <p:cNvSpPr/>
          <p:nvPr/>
        </p:nvSpPr>
        <p:spPr>
          <a:xfrm>
            <a:off x="8820472" y="6669360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Resurection f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3635375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692150"/>
            <a:ext cx="7772400" cy="649288"/>
          </a:xfrm>
        </p:spPr>
        <p:txBody>
          <a:bodyPr/>
          <a:lstStyle/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</a:rPr>
              <a:t>SOMMAIRE</a:t>
            </a:r>
            <a:endParaRPr lang="fr-FR" altLang="fr-FR" sz="2200" b="1" dirty="0">
              <a:solidFill>
                <a:schemeClr val="bg1"/>
              </a:solidFill>
            </a:endParaRP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2778539" y="2316505"/>
            <a:ext cx="32784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chemeClr val="bg1"/>
                </a:solidFill>
                <a:hlinkClick r:id="rId3" action="ppaction://hlinksldjump"/>
              </a:rPr>
              <a:t>DENDROPHYLAX LINDENII - IN SITU</a:t>
            </a:r>
            <a:endParaRPr lang="fr-FR" altLang="fr-FR" sz="1400" dirty="0"/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2673037" y="1484784"/>
            <a:ext cx="36099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sz="1400" kern="0" dirty="0">
                <a:solidFill>
                  <a:schemeClr val="bg1"/>
                </a:solidFill>
                <a:hlinkClick r:id="rId4" action="ppaction://hlinksldjump"/>
              </a:rPr>
              <a:t>LE GENRE DENDROPHYLAX</a:t>
            </a:r>
            <a:endParaRPr lang="fr-FR" altLang="fr-FR" sz="2800" kern="0" dirty="0"/>
          </a:p>
        </p:txBody>
      </p:sp>
      <p:sp>
        <p:nvSpPr>
          <p:cNvPr id="9" name="Titre 1"/>
          <p:cNvSpPr txBox="1">
            <a:spLocks/>
          </p:cNvSpPr>
          <p:nvPr/>
        </p:nvSpPr>
        <p:spPr bwMode="auto">
          <a:xfrm>
            <a:off x="934637" y="1812449"/>
            <a:ext cx="6966265" cy="51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kern="0" dirty="0">
                <a:solidFill>
                  <a:schemeClr val="bg1"/>
                </a:solidFill>
                <a:hlinkClick r:id="rId5" action="ppaction://hlinksldjump"/>
              </a:rPr>
              <a:t>DENDROPHYLAX – REPARTITION GEOGRAPHIQUE</a:t>
            </a:r>
            <a:endParaRPr lang="fr-FR" altLang="fr-FR" sz="1400" kern="0" dirty="0"/>
          </a:p>
        </p:txBody>
      </p:sp>
      <p:sp>
        <p:nvSpPr>
          <p:cNvPr id="2" name="Rectangle 1"/>
          <p:cNvSpPr/>
          <p:nvPr/>
        </p:nvSpPr>
        <p:spPr>
          <a:xfrm>
            <a:off x="4145368" y="6289575"/>
            <a:ext cx="704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fr-FR" sz="1400" dirty="0">
                <a:solidFill>
                  <a:schemeClr val="bg1"/>
                </a:solidFill>
                <a:hlinkClick r:id="rId6" action="ppaction://hlinksldjump"/>
              </a:rPr>
              <a:t>LIENS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983852" y="5349428"/>
            <a:ext cx="28678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1400" dirty="0">
                <a:solidFill>
                  <a:schemeClr val="bg1"/>
                </a:solidFill>
                <a:hlinkClick r:id="rId7" action="ppaction://hlinksldjump"/>
              </a:rPr>
              <a:t>EVOLUTION DE LA FLORAISON</a:t>
            </a:r>
            <a:endParaRPr lang="fr-FR" sz="1400" dirty="0"/>
          </a:p>
        </p:txBody>
      </p:sp>
      <p:sp>
        <p:nvSpPr>
          <p:cNvPr id="4" name="Rectangle 3">
            <a:hlinkClick r:id="rId8" action="ppaction://hlinksldjump"/>
          </p:cNvPr>
          <p:cNvSpPr/>
          <p:nvPr/>
        </p:nvSpPr>
        <p:spPr>
          <a:xfrm>
            <a:off x="1626195" y="4673024"/>
            <a:ext cx="5742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1400" dirty="0">
                <a:solidFill>
                  <a:schemeClr val="bg1"/>
                </a:solidFill>
                <a:hlinkClick r:id="rId8" action="ppaction://hlinksldjump"/>
              </a:rPr>
              <a:t>DENDROPHYLAX LINDENII – POLLINISATION</a:t>
            </a:r>
            <a:endParaRPr lang="fr-FR" sz="1400" dirty="0"/>
          </a:p>
        </p:txBody>
      </p:sp>
      <p:sp>
        <p:nvSpPr>
          <p:cNvPr id="5" name="Rectangle 4"/>
          <p:cNvSpPr/>
          <p:nvPr/>
        </p:nvSpPr>
        <p:spPr>
          <a:xfrm>
            <a:off x="3304723" y="5033064"/>
            <a:ext cx="2346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fr-FR" sz="1400" dirty="0">
                <a:solidFill>
                  <a:schemeClr val="bg1"/>
                </a:solidFill>
                <a:hlinkClick r:id="rId9" action="ppaction://hlinksldjump"/>
              </a:rPr>
              <a:t>SON MODE DE CULTURE</a:t>
            </a:r>
            <a:endParaRPr lang="fr-FR" sz="1400" dirty="0"/>
          </a:p>
        </p:txBody>
      </p:sp>
      <p:sp>
        <p:nvSpPr>
          <p:cNvPr id="6" name="Rectangle 5"/>
          <p:cNvSpPr/>
          <p:nvPr/>
        </p:nvSpPr>
        <p:spPr>
          <a:xfrm>
            <a:off x="1523206" y="4312984"/>
            <a:ext cx="60975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1400" dirty="0">
                <a:solidFill>
                  <a:schemeClr val="bg1"/>
                </a:solidFill>
                <a:hlinkClick r:id="rId10" action="ppaction://hlinksldjump"/>
              </a:rPr>
              <a:t>DENDROPHYLAX LINDENII – ANATOMIE DE LA FLEUR</a:t>
            </a:r>
            <a:endParaRPr lang="fr-FR" sz="1400" dirty="0"/>
          </a:p>
        </p:txBody>
      </p:sp>
      <p:sp>
        <p:nvSpPr>
          <p:cNvPr id="7" name="Rectangle 6"/>
          <p:cNvSpPr/>
          <p:nvPr/>
        </p:nvSpPr>
        <p:spPr>
          <a:xfrm>
            <a:off x="1374354" y="3880936"/>
            <a:ext cx="6246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1400" dirty="0">
                <a:solidFill>
                  <a:schemeClr val="bg1"/>
                </a:solidFill>
                <a:hlinkClick r:id="rId11" action="ppaction://hlinksldjump"/>
              </a:rPr>
              <a:t>DENDROPHYLAX LINDENII - DESCRIPTION</a:t>
            </a:r>
            <a:endParaRPr lang="fr-FR" sz="1400" dirty="0"/>
          </a:p>
        </p:txBody>
      </p:sp>
      <p:sp>
        <p:nvSpPr>
          <p:cNvPr id="8" name="Rectangle 7"/>
          <p:cNvSpPr/>
          <p:nvPr/>
        </p:nvSpPr>
        <p:spPr>
          <a:xfrm>
            <a:off x="2811380" y="3520896"/>
            <a:ext cx="33720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1400" dirty="0">
                <a:solidFill>
                  <a:schemeClr val="bg1"/>
                </a:solidFill>
                <a:hlinkClick r:id="rId12" action="ppaction://hlinksldjump"/>
              </a:rPr>
              <a:t>DENDROPHYLAX LINDENII - HABITAT</a:t>
            </a:r>
            <a:endParaRPr lang="fr-FR" sz="1400" dirty="0"/>
          </a:p>
        </p:txBody>
      </p:sp>
      <p:sp>
        <p:nvSpPr>
          <p:cNvPr id="10" name="Rectangle 9"/>
          <p:cNvSpPr/>
          <p:nvPr/>
        </p:nvSpPr>
        <p:spPr>
          <a:xfrm>
            <a:off x="1700808" y="3160856"/>
            <a:ext cx="5742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1400" dirty="0">
                <a:solidFill>
                  <a:schemeClr val="bg1"/>
                </a:solidFill>
                <a:hlinkClick r:id="rId13" action="ppaction://hlinksldjump"/>
              </a:rPr>
              <a:t>DENDROPHYLAX LINDENII – LE FAKAHATCHEE</a:t>
            </a:r>
            <a:endParaRPr lang="fr-FR" sz="1400" dirty="0"/>
          </a:p>
        </p:txBody>
      </p:sp>
      <p:sp>
        <p:nvSpPr>
          <p:cNvPr id="12" name="Rectangle 11">
            <a:hlinkClick r:id="rId14" action="ppaction://hlinksldjump"/>
          </p:cNvPr>
          <p:cNvSpPr/>
          <p:nvPr/>
        </p:nvSpPr>
        <p:spPr>
          <a:xfrm>
            <a:off x="2286000" y="272880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altLang="fr-FR" sz="1400" dirty="0">
                <a:solidFill>
                  <a:schemeClr val="bg1"/>
                </a:solidFill>
                <a:hlinkClick r:id="rId14" action="ppaction://hlinksldjump"/>
              </a:rPr>
              <a:t>DENDROPHYLAX LINDENII – PARC NATIONAUX</a:t>
            </a:r>
            <a:endParaRPr lang="fr-FR" sz="1400" dirty="0"/>
          </a:p>
        </p:txBody>
      </p:sp>
      <p:sp>
        <p:nvSpPr>
          <p:cNvPr id="16" name="Rectangle 2">
            <a:hlinkClick r:id="rId15" action="ppaction://hlinksldjump"/>
          </p:cNvPr>
          <p:cNvSpPr txBox="1">
            <a:spLocks noChangeArrowheads="1"/>
          </p:cNvSpPr>
          <p:nvPr/>
        </p:nvSpPr>
        <p:spPr bwMode="auto">
          <a:xfrm>
            <a:off x="2237307" y="5762328"/>
            <a:ext cx="468052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400" kern="0" dirty="0">
                <a:solidFill>
                  <a:schemeClr val="bg1"/>
                </a:solidFill>
                <a:hlinkClick r:id="rId15" action="ppaction://hlinksldjump"/>
              </a:rPr>
              <a:t>CONDITIONS DE CULURE GENERALE</a:t>
            </a:r>
            <a:endParaRPr lang="fr-FR" altLang="fr-FR" sz="1400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8" descr="Resurection f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619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417512"/>
          </a:xfrm>
        </p:spPr>
        <p:txBody>
          <a:bodyPr/>
          <a:lstStyle/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EVOLUTION DE LA FLORAISON</a:t>
            </a:r>
          </a:p>
        </p:txBody>
      </p:sp>
      <p:grpSp>
        <p:nvGrpSpPr>
          <p:cNvPr id="10244" name="Group 14"/>
          <p:cNvGrpSpPr>
            <a:grpSpLocks/>
          </p:cNvGrpSpPr>
          <p:nvPr/>
        </p:nvGrpSpPr>
        <p:grpSpPr bwMode="auto">
          <a:xfrm>
            <a:off x="900113" y="836613"/>
            <a:ext cx="2881312" cy="2476500"/>
            <a:chOff x="567" y="527"/>
            <a:chExt cx="1815" cy="1560"/>
          </a:xfrm>
        </p:grpSpPr>
        <p:pic>
          <p:nvPicPr>
            <p:cNvPr id="10255" name="Picture 4" descr="Polyrrhiza lindenii 16 Sept 07_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527"/>
              <a:ext cx="1802" cy="135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6" name="Text Box 9"/>
            <p:cNvSpPr txBox="1">
              <a:spLocks noChangeArrowheads="1"/>
            </p:cNvSpPr>
            <p:nvPr/>
          </p:nvSpPr>
          <p:spPr bwMode="auto">
            <a:xfrm>
              <a:off x="567" y="1933"/>
              <a:ext cx="181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000" b="1">
                  <a:solidFill>
                    <a:schemeClr val="bg1"/>
                  </a:solidFill>
                </a:rPr>
                <a:t>Jeune bourgeon floral  - 16 septembre 2007</a:t>
              </a:r>
            </a:p>
          </p:txBody>
        </p:sp>
      </p:grpSp>
      <p:grpSp>
        <p:nvGrpSpPr>
          <p:cNvPr id="3087" name="Group 15"/>
          <p:cNvGrpSpPr>
            <a:grpSpLocks/>
          </p:cNvGrpSpPr>
          <p:nvPr/>
        </p:nvGrpSpPr>
        <p:grpSpPr bwMode="auto">
          <a:xfrm>
            <a:off x="5653088" y="765175"/>
            <a:ext cx="2232025" cy="3197225"/>
            <a:chOff x="3561" y="482"/>
            <a:chExt cx="1406" cy="2014"/>
          </a:xfrm>
        </p:grpSpPr>
        <p:pic>
          <p:nvPicPr>
            <p:cNvPr id="10253" name="Picture 5" descr="Polyrrhiza lindenii 22 Sept 07_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1" y="482"/>
              <a:ext cx="1351" cy="180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4" name="Text Box 10"/>
            <p:cNvSpPr txBox="1">
              <a:spLocks noChangeArrowheads="1"/>
            </p:cNvSpPr>
            <p:nvPr/>
          </p:nvSpPr>
          <p:spPr bwMode="auto">
            <a:xfrm>
              <a:off x="3561" y="2342"/>
              <a:ext cx="140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000" b="1">
                  <a:solidFill>
                    <a:schemeClr val="bg1"/>
                  </a:solidFill>
                </a:rPr>
                <a:t>Jeune fleur  - 22 septembre 2007</a:t>
              </a:r>
            </a:p>
          </p:txBody>
        </p:sp>
      </p:grpSp>
      <p:grpSp>
        <p:nvGrpSpPr>
          <p:cNvPr id="3088" name="Group 16"/>
          <p:cNvGrpSpPr>
            <a:grpSpLocks/>
          </p:cNvGrpSpPr>
          <p:nvPr/>
        </p:nvGrpSpPr>
        <p:grpSpPr bwMode="auto">
          <a:xfrm>
            <a:off x="900113" y="4292600"/>
            <a:ext cx="2860675" cy="2476500"/>
            <a:chOff x="567" y="2704"/>
            <a:chExt cx="1802" cy="1560"/>
          </a:xfrm>
        </p:grpSpPr>
        <p:pic>
          <p:nvPicPr>
            <p:cNvPr id="10251" name="Picture 7" descr="Polyrrhiza lindenii 25 Sept 07_2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2704"/>
              <a:ext cx="1802" cy="135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2" name="Text Box 11"/>
            <p:cNvSpPr txBox="1">
              <a:spLocks noChangeArrowheads="1"/>
            </p:cNvSpPr>
            <p:nvPr/>
          </p:nvSpPr>
          <p:spPr bwMode="auto">
            <a:xfrm>
              <a:off x="658" y="4110"/>
              <a:ext cx="167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000" b="1">
                  <a:solidFill>
                    <a:schemeClr val="bg1"/>
                  </a:solidFill>
                </a:rPr>
                <a:t>La première fleur - 25 septembre 2007</a:t>
              </a:r>
            </a:p>
          </p:txBody>
        </p:sp>
      </p:grpSp>
      <p:grpSp>
        <p:nvGrpSpPr>
          <p:cNvPr id="3089" name="Group 17"/>
          <p:cNvGrpSpPr>
            <a:grpSpLocks/>
          </p:cNvGrpSpPr>
          <p:nvPr/>
        </p:nvGrpSpPr>
        <p:grpSpPr bwMode="auto">
          <a:xfrm>
            <a:off x="5364163" y="4292600"/>
            <a:ext cx="2860675" cy="2476500"/>
            <a:chOff x="3379" y="2704"/>
            <a:chExt cx="1802" cy="1560"/>
          </a:xfrm>
        </p:grpSpPr>
        <p:pic>
          <p:nvPicPr>
            <p:cNvPr id="10249" name="Picture 12" descr="Polyrrhiza lindenii 03 Nov 07_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2704"/>
              <a:ext cx="1802" cy="135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0" name="Text Box 13"/>
            <p:cNvSpPr txBox="1">
              <a:spLocks noChangeArrowheads="1"/>
            </p:cNvSpPr>
            <p:nvPr/>
          </p:nvSpPr>
          <p:spPr bwMode="auto">
            <a:xfrm>
              <a:off x="3470" y="4110"/>
              <a:ext cx="167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000" b="1">
                  <a:solidFill>
                    <a:schemeClr val="bg1"/>
                  </a:solidFill>
                </a:rPr>
                <a:t>La deuxième fleur - 03 novembre 2007</a:t>
              </a:r>
            </a:p>
          </p:txBody>
        </p:sp>
      </p:grpSp>
      <p:sp>
        <p:nvSpPr>
          <p:cNvPr id="16" name="Flèche gauche 15">
            <a:hlinkClick r:id="rId7" action="ppaction://hlinksldjump"/>
          </p:cNvPr>
          <p:cNvSpPr/>
          <p:nvPr/>
        </p:nvSpPr>
        <p:spPr>
          <a:xfrm>
            <a:off x="8820472" y="6669360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8" descr="Resurection f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619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417512"/>
          </a:xfrm>
        </p:spPr>
        <p:txBody>
          <a:bodyPr/>
          <a:lstStyle/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CONDITIONS DE CULURE GENERALE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67544" y="836712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Lumière proche des conditions de culture des Cattleya (20 000 à 30 000 Lux). En hiver l’intensité lumineuse doit être maintenu (elle pousse dans des forets caducifoliées), elle reçoit donc plus de lumière en cette période de l’année.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82063" y="2060848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Températures allant de 10 à 35°C pendant de courtes périodes pour ces extrêmes.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51756" y="2799512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Beaucoup d’aération toute l’année.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67543" y="3261177"/>
            <a:ext cx="8223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L’arrosage doit être journalier en période chaude (de mars à novembre), il diminue avec l’abaissement des températures. En hiver (entre décembre et février), il doit fortement diminuer, surtout lorsque les températures descendent vers les 10°C. Soit un arrosage tous les 10 à 15 jours.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0" y="580700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Ce régime de température et d’arrosage est nécessaire pour induire la floraison.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67544" y="4460919"/>
            <a:ext cx="8223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Hygrométrie entre 50 et 70 % en période chaude, cela peu descendre plus bas en hiver. Très sensible à l’humidité stagnante conjugué à des températures froides.</a:t>
            </a:r>
          </a:p>
        </p:txBody>
      </p:sp>
      <p:sp>
        <p:nvSpPr>
          <p:cNvPr id="22" name="Flèche gauche 21">
            <a:hlinkClick r:id="rId3" action="ppaction://hlinksldjump"/>
          </p:cNvPr>
          <p:cNvSpPr/>
          <p:nvPr/>
        </p:nvSpPr>
        <p:spPr>
          <a:xfrm>
            <a:off x="8820472" y="6669360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99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8" descr="Resurection f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619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417512"/>
          </a:xfrm>
        </p:spPr>
        <p:txBody>
          <a:bodyPr/>
          <a:lstStyle/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LIENS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4" r="15224"/>
          <a:stretch/>
        </p:blipFill>
        <p:spPr>
          <a:xfrm>
            <a:off x="457200" y="1111889"/>
            <a:ext cx="3312368" cy="47625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16081"/>
            <a:ext cx="1857375" cy="214312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675619" y="2079339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http://orchidswamp.org/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995936" y="3985319"/>
            <a:ext cx="4474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http://www.orchidspecies.com/florida.htm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995936" y="4417948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SIVIGNY D., 2004.– Les orchidées aphylles.</a:t>
            </a:r>
          </a:p>
          <a:p>
            <a:r>
              <a:rPr lang="fr-FR" sz="1400" dirty="0">
                <a:solidFill>
                  <a:schemeClr val="bg1"/>
                </a:solidFill>
              </a:rPr>
              <a:t>Orchidées Culture et Protection 59 : 5-29.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995936" y="5013176"/>
            <a:ext cx="4223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HAMMER R.L., 2002.– </a:t>
            </a:r>
            <a:r>
              <a:rPr lang="en-US" sz="1400" i="1" dirty="0">
                <a:solidFill>
                  <a:schemeClr val="bg1"/>
                </a:solidFill>
              </a:rPr>
              <a:t>Everglades wildflowers:</a:t>
            </a:r>
          </a:p>
          <a:p>
            <a:r>
              <a:rPr lang="en-US" sz="1400" i="1" dirty="0">
                <a:solidFill>
                  <a:schemeClr val="bg1"/>
                </a:solidFill>
              </a:rPr>
              <a:t>A field guide to wildflowers of the historic Everglades, including Big Cypress, Corkscrew, </a:t>
            </a:r>
          </a:p>
          <a:p>
            <a:r>
              <a:rPr lang="en-US" sz="1400" i="1" dirty="0">
                <a:solidFill>
                  <a:schemeClr val="bg1"/>
                </a:solidFill>
              </a:rPr>
              <a:t>And </a:t>
            </a:r>
            <a:r>
              <a:rPr lang="fr-FR" sz="1400" i="1" dirty="0">
                <a:solidFill>
                  <a:schemeClr val="bg1"/>
                </a:solidFill>
              </a:rPr>
              <a:t>Fakahatchee </a:t>
            </a:r>
            <a:r>
              <a:rPr lang="fr-FR" sz="1400" i="1" dirty="0" err="1">
                <a:solidFill>
                  <a:schemeClr val="bg1"/>
                </a:solidFill>
              </a:rPr>
              <a:t>Swamps</a:t>
            </a:r>
            <a:r>
              <a:rPr lang="fr-FR" sz="1400" i="1" dirty="0">
                <a:solidFill>
                  <a:schemeClr val="bg1"/>
                </a:solidFill>
              </a:rPr>
              <a:t>. </a:t>
            </a:r>
            <a:r>
              <a:rPr lang="fr-FR" sz="1400" dirty="0">
                <a:solidFill>
                  <a:schemeClr val="bg1"/>
                </a:solidFill>
              </a:rPr>
              <a:t>Falcon, 292 pp.</a:t>
            </a:r>
          </a:p>
        </p:txBody>
      </p:sp>
      <p:sp>
        <p:nvSpPr>
          <p:cNvPr id="10" name="Flèche gauche 9">
            <a:hlinkClick r:id="rId5" action="ppaction://hlinksldjump"/>
          </p:cNvPr>
          <p:cNvSpPr/>
          <p:nvPr/>
        </p:nvSpPr>
        <p:spPr>
          <a:xfrm>
            <a:off x="8820472" y="6669360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5385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6382757-m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8829675" cy="686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6767513" y="6643688"/>
            <a:ext cx="237648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fr-FR" altLang="fr-FR" sz="800">
                <a:solidFill>
                  <a:schemeClr val="bg1"/>
                </a:solidFill>
              </a:rPr>
              <a:t>Photo: Jay Staton</a:t>
            </a:r>
          </a:p>
        </p:txBody>
      </p:sp>
      <p:sp>
        <p:nvSpPr>
          <p:cNvPr id="4" name="Flèche gauche 3">
            <a:hlinkClick r:id="rId3" action="ppaction://hlinksldjump"/>
          </p:cNvPr>
          <p:cNvSpPr/>
          <p:nvPr/>
        </p:nvSpPr>
        <p:spPr>
          <a:xfrm>
            <a:off x="8820472" y="6525344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7" descr="Resurection f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49275"/>
            <a:ext cx="1619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LE GENRE DENDROPHYLAX</a:t>
            </a:r>
            <a:endParaRPr lang="fr-FR" alt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23850" y="1436688"/>
            <a:ext cx="7920038" cy="48013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fr-FR" dirty="0">
                <a:solidFill>
                  <a:schemeClr val="bg1"/>
                </a:solidFill>
              </a:rPr>
              <a:t>Le nom scientifique actuel </a:t>
            </a:r>
            <a:r>
              <a:rPr lang="fr-FR" dirty="0" err="1">
                <a:solidFill>
                  <a:schemeClr val="bg1"/>
                </a:solidFill>
              </a:rPr>
              <a:t>Dendrophylax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lindenii</a:t>
            </a:r>
            <a:r>
              <a:rPr lang="fr-FR" dirty="0">
                <a:solidFill>
                  <a:schemeClr val="bg1"/>
                </a:solidFill>
              </a:rPr>
              <a:t> (</a:t>
            </a:r>
            <a:r>
              <a:rPr lang="fr-FR" dirty="0" err="1">
                <a:solidFill>
                  <a:schemeClr val="bg1"/>
                </a:solidFill>
              </a:rPr>
              <a:t>Lindley</a:t>
            </a:r>
            <a:r>
              <a:rPr lang="fr-FR" dirty="0">
                <a:solidFill>
                  <a:schemeClr val="bg1"/>
                </a:solidFill>
              </a:rPr>
              <a:t>) Bentham </a:t>
            </a:r>
            <a:r>
              <a:rPr lang="fr-FR" dirty="0" err="1">
                <a:solidFill>
                  <a:schemeClr val="bg1"/>
                </a:solidFill>
              </a:rPr>
              <a:t>Rolfe</a:t>
            </a:r>
            <a:r>
              <a:rPr lang="fr-FR" dirty="0">
                <a:solidFill>
                  <a:schemeClr val="bg1"/>
                </a:solidFill>
              </a:rPr>
              <a:t> ex (1888.) </a:t>
            </a:r>
            <a:r>
              <a:rPr lang="fr-FR" dirty="0" err="1">
                <a:solidFill>
                  <a:schemeClr val="bg1"/>
                </a:solidFill>
              </a:rPr>
              <a:t>Subtribe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Angreacidae</a:t>
            </a:r>
            <a:r>
              <a:rPr lang="fr-FR" dirty="0">
                <a:solidFill>
                  <a:schemeClr val="bg1"/>
                </a:solidFill>
              </a:rPr>
              <a:t>, les noms vernaculaires vont d’Orchidée grenouille à Orchidée fantôme, </a:t>
            </a:r>
            <a:r>
              <a:rPr lang="fr-FR" dirty="0" err="1">
                <a:solidFill>
                  <a:schemeClr val="bg1"/>
                </a:solidFill>
              </a:rPr>
              <a:t>Frog</a:t>
            </a:r>
            <a:r>
              <a:rPr lang="fr-FR" dirty="0">
                <a:solidFill>
                  <a:schemeClr val="bg1"/>
                </a:solidFill>
              </a:rPr>
              <a:t> ou </a:t>
            </a:r>
            <a:r>
              <a:rPr lang="fr-FR" dirty="0" err="1">
                <a:solidFill>
                  <a:schemeClr val="bg1"/>
                </a:solidFill>
              </a:rPr>
              <a:t>Ghost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orchid</a:t>
            </a:r>
            <a:r>
              <a:rPr lang="fr-FR" dirty="0">
                <a:solidFill>
                  <a:schemeClr val="bg1"/>
                </a:solidFill>
              </a:rPr>
              <a:t>, Palm Polly en anglais. </a:t>
            </a:r>
          </a:p>
          <a:p>
            <a:pPr algn="just">
              <a:defRPr/>
            </a:pPr>
            <a:endParaRPr lang="fr-FR" dirty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fr-FR" u="sng" dirty="0">
                <a:solidFill>
                  <a:schemeClr val="bg1"/>
                </a:solidFill>
              </a:rPr>
              <a:t>Le Genre </a:t>
            </a:r>
            <a:r>
              <a:rPr lang="fr-FR" u="sng" dirty="0" err="1">
                <a:solidFill>
                  <a:schemeClr val="bg1"/>
                </a:solidFill>
              </a:rPr>
              <a:t>Dendrophylax</a:t>
            </a:r>
            <a:r>
              <a:rPr lang="fr-FR" u="sng" dirty="0">
                <a:solidFill>
                  <a:schemeClr val="bg1"/>
                </a:solidFill>
              </a:rPr>
              <a:t> comprend  de 11 à 12 espèces: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/>
                </a:solidFill>
              </a:rPr>
              <a:t>D. </a:t>
            </a:r>
            <a:r>
              <a:rPr lang="fr-FR" dirty="0" err="1">
                <a:solidFill>
                  <a:schemeClr val="bg1"/>
                </a:solidFill>
              </a:rPr>
              <a:t>alcoa</a:t>
            </a:r>
            <a:r>
              <a:rPr lang="fr-FR" dirty="0">
                <a:solidFill>
                  <a:schemeClr val="bg1"/>
                </a:solidFill>
              </a:rPr>
              <a:t>, République Dominicaine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/>
                </a:solidFill>
              </a:rPr>
              <a:t>D. </a:t>
            </a:r>
            <a:r>
              <a:rPr lang="fr-FR" dirty="0" err="1">
                <a:solidFill>
                  <a:schemeClr val="bg1"/>
                </a:solidFill>
              </a:rPr>
              <a:t>barrietae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Cuba, </a:t>
            </a:r>
            <a:r>
              <a:rPr lang="en-US" dirty="0" err="1">
                <a:solidFill>
                  <a:schemeClr val="bg1"/>
                </a:solidFill>
              </a:rPr>
              <a:t>République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Dominicaine</a:t>
            </a:r>
            <a:r>
              <a:rPr lang="en-US" dirty="0">
                <a:solidFill>
                  <a:schemeClr val="bg1"/>
                </a:solidFill>
              </a:rPr>
              <a:t>, Haiti et </a:t>
            </a:r>
            <a:r>
              <a:rPr lang="en-US" dirty="0" err="1">
                <a:solidFill>
                  <a:schemeClr val="bg1"/>
                </a:solidFill>
              </a:rPr>
              <a:t>Jamaïque</a:t>
            </a:r>
            <a:endParaRPr lang="fr-FR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/>
                </a:solidFill>
              </a:rPr>
              <a:t>D. </a:t>
            </a:r>
            <a:r>
              <a:rPr lang="fr-FR" dirty="0" err="1">
                <a:solidFill>
                  <a:schemeClr val="bg1"/>
                </a:solidFill>
              </a:rPr>
              <a:t>fawcettii</a:t>
            </a:r>
            <a:r>
              <a:rPr lang="fr-FR" dirty="0">
                <a:solidFill>
                  <a:schemeClr val="bg1"/>
                </a:solidFill>
              </a:rPr>
              <a:t>, Iles Caïmans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/>
                </a:solidFill>
              </a:rPr>
              <a:t>D. </a:t>
            </a:r>
            <a:r>
              <a:rPr lang="fr-FR" dirty="0" err="1">
                <a:solidFill>
                  <a:schemeClr val="bg1"/>
                </a:solidFill>
              </a:rPr>
              <a:t>funalis</a:t>
            </a:r>
            <a:r>
              <a:rPr lang="fr-FR" dirty="0">
                <a:solidFill>
                  <a:schemeClr val="bg1"/>
                </a:solidFill>
              </a:rPr>
              <a:t>, Jamaïque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/>
                </a:solidFill>
              </a:rPr>
              <a:t>D. gracilis, Cuba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/>
                </a:solidFill>
              </a:rPr>
              <a:t>D. </a:t>
            </a:r>
            <a:r>
              <a:rPr lang="fr-FR" dirty="0" err="1">
                <a:solidFill>
                  <a:schemeClr val="bg1"/>
                </a:solidFill>
              </a:rPr>
              <a:t>lindenii</a:t>
            </a:r>
            <a:r>
              <a:rPr lang="fr-FR" dirty="0">
                <a:solidFill>
                  <a:schemeClr val="bg1"/>
                </a:solidFill>
              </a:rPr>
              <a:t>, Florida, Bahamas et Cuba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/>
                </a:solidFill>
              </a:rPr>
              <a:t>D. </a:t>
            </a:r>
            <a:r>
              <a:rPr lang="fr-FR" dirty="0" err="1">
                <a:solidFill>
                  <a:schemeClr val="bg1"/>
                </a:solidFill>
              </a:rPr>
              <a:t>macrocarpus</a:t>
            </a:r>
            <a:r>
              <a:rPr lang="fr-FR" dirty="0">
                <a:solidFill>
                  <a:schemeClr val="bg1"/>
                </a:solidFill>
              </a:rPr>
              <a:t>, République Dominicaine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/>
                </a:solidFill>
              </a:rPr>
              <a:t>D. </a:t>
            </a:r>
            <a:r>
              <a:rPr lang="fr-FR" dirty="0" err="1">
                <a:solidFill>
                  <a:schemeClr val="bg1"/>
                </a:solidFill>
              </a:rPr>
              <a:t>monteverdi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sz="1600" dirty="0">
                <a:solidFill>
                  <a:schemeClr val="bg1"/>
                </a:solidFill>
              </a:rPr>
              <a:t>Mexique à l'Amérique Centrale et de la Floride aux Caraïbes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/>
                </a:solidFill>
              </a:rPr>
              <a:t>D. </a:t>
            </a:r>
            <a:r>
              <a:rPr lang="fr-FR" dirty="0" err="1">
                <a:solidFill>
                  <a:schemeClr val="bg1"/>
                </a:solidFill>
              </a:rPr>
              <a:t>porrectus</a:t>
            </a:r>
            <a:r>
              <a:rPr lang="fr-FR" dirty="0">
                <a:solidFill>
                  <a:schemeClr val="bg1"/>
                </a:solidFill>
              </a:rPr>
              <a:t>, Floride, Amérique centrale et Caraïbes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/>
                </a:solidFill>
              </a:rPr>
              <a:t>D. </a:t>
            </a:r>
            <a:r>
              <a:rPr lang="fr-FR" dirty="0" err="1">
                <a:solidFill>
                  <a:schemeClr val="bg1"/>
                </a:solidFill>
              </a:rPr>
              <a:t>sallei</a:t>
            </a:r>
            <a:r>
              <a:rPr lang="fr-FR" dirty="0">
                <a:solidFill>
                  <a:schemeClr val="bg1"/>
                </a:solidFill>
              </a:rPr>
              <a:t>, Hispaniola (Haïti et la Dominique)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/>
                </a:solidFill>
              </a:rPr>
              <a:t>D. </a:t>
            </a:r>
            <a:r>
              <a:rPr lang="fr-FR" dirty="0" err="1">
                <a:solidFill>
                  <a:schemeClr val="bg1"/>
                </a:solidFill>
              </a:rPr>
              <a:t>serpentilingua</a:t>
            </a:r>
            <a:r>
              <a:rPr lang="fr-FR" dirty="0">
                <a:solidFill>
                  <a:schemeClr val="bg1"/>
                </a:solidFill>
              </a:rPr>
              <a:t>, République Dominicaine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chemeClr val="bg1"/>
                </a:solidFill>
              </a:rPr>
              <a:t>D. </a:t>
            </a:r>
            <a:r>
              <a:rPr lang="fr-FR" dirty="0" err="1">
                <a:solidFill>
                  <a:schemeClr val="bg1"/>
                </a:solidFill>
              </a:rPr>
              <a:t>varius</a:t>
            </a:r>
            <a:r>
              <a:rPr lang="fr-FR" dirty="0">
                <a:solidFill>
                  <a:schemeClr val="bg1"/>
                </a:solidFill>
              </a:rPr>
              <a:t>, Est de Cuba jusque Haïti</a:t>
            </a:r>
          </a:p>
        </p:txBody>
      </p:sp>
      <p:sp>
        <p:nvSpPr>
          <p:cNvPr id="3" name="Flèche gauche 2">
            <a:hlinkClick r:id="rId3" action="ppaction://hlinksldjump"/>
          </p:cNvPr>
          <p:cNvSpPr/>
          <p:nvPr/>
        </p:nvSpPr>
        <p:spPr>
          <a:xfrm>
            <a:off x="8820472" y="6669360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LE GENRE DENDROPHYLAX</a:t>
            </a:r>
            <a:endParaRPr lang="fr-FR" alt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1"/>
          <a:stretch/>
        </p:blipFill>
        <p:spPr>
          <a:xfrm>
            <a:off x="457200" y="1487245"/>
            <a:ext cx="1884489" cy="216024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25178" y="3646128"/>
            <a:ext cx="188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D. </a:t>
            </a:r>
            <a:r>
              <a:rPr lang="fr-FR" dirty="0" err="1">
                <a:solidFill>
                  <a:schemeClr val="bg1"/>
                </a:solidFill>
              </a:rPr>
              <a:t>alcoa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271920" y="3644264"/>
            <a:ext cx="188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D. </a:t>
            </a:r>
            <a:r>
              <a:rPr lang="fr-FR" dirty="0" err="1">
                <a:solidFill>
                  <a:schemeClr val="bg1"/>
                </a:solidFill>
              </a:rPr>
              <a:t>barriettae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r="16138" b="4842"/>
          <a:stretch/>
        </p:blipFill>
        <p:spPr>
          <a:xfrm>
            <a:off x="3270716" y="1484784"/>
            <a:ext cx="2108172" cy="215948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" r="12458"/>
          <a:stretch/>
        </p:blipFill>
        <p:spPr>
          <a:xfrm>
            <a:off x="6307915" y="1484784"/>
            <a:ext cx="2376264" cy="216841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278069" y="3653202"/>
            <a:ext cx="188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D. </a:t>
            </a:r>
            <a:r>
              <a:rPr lang="fr-FR" dirty="0" err="1">
                <a:solidFill>
                  <a:schemeClr val="bg1"/>
                </a:solidFill>
              </a:rPr>
              <a:t>fawcettii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84600"/>
            <a:ext cx="2154464" cy="214728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95536" y="6309320"/>
            <a:ext cx="188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D. </a:t>
            </a:r>
            <a:r>
              <a:rPr lang="fr-FR" dirty="0" err="1">
                <a:solidFill>
                  <a:schemeClr val="bg1"/>
                </a:solidFill>
              </a:rPr>
              <a:t>funalis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7"/>
          <a:stretch/>
        </p:blipFill>
        <p:spPr>
          <a:xfrm>
            <a:off x="6511220" y="4184600"/>
            <a:ext cx="2168354" cy="214223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475700" y="6304234"/>
            <a:ext cx="188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D. </a:t>
            </a:r>
            <a:r>
              <a:rPr lang="fr-FR" dirty="0" err="1">
                <a:solidFill>
                  <a:schemeClr val="bg1"/>
                </a:solidFill>
              </a:rPr>
              <a:t>varius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8"/>
          <a:stretch/>
        </p:blipFill>
        <p:spPr>
          <a:xfrm>
            <a:off x="3261512" y="4184599"/>
            <a:ext cx="2117376" cy="2142235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261512" y="6304234"/>
            <a:ext cx="188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D. </a:t>
            </a:r>
            <a:r>
              <a:rPr lang="fr-FR" dirty="0" err="1">
                <a:solidFill>
                  <a:schemeClr val="bg1"/>
                </a:solidFill>
              </a:rPr>
              <a:t>sallei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8" name="Picture 37" descr="Resurection fer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1619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lèche gauche 16">
            <a:hlinkClick r:id="rId9" action="ppaction://hlinksldjump"/>
          </p:cNvPr>
          <p:cNvSpPr/>
          <p:nvPr/>
        </p:nvSpPr>
        <p:spPr>
          <a:xfrm>
            <a:off x="8820472" y="6669360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33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7" descr="Resurection f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9275"/>
            <a:ext cx="1619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DENDROPHYLAX – </a:t>
            </a:r>
            <a:r>
              <a:rPr lang="fr-FR" altLang="fr-FR" sz="1800" dirty="0">
                <a:solidFill>
                  <a:schemeClr val="bg1"/>
                </a:solidFill>
              </a:rPr>
              <a:t>REPARTITION GEOGRAPHIQUE</a:t>
            </a:r>
            <a:endParaRPr lang="fr-FR" alt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70" y="1268760"/>
            <a:ext cx="7100268" cy="4469085"/>
          </a:xfrm>
          <a:prstGeom prst="rect">
            <a:avLst/>
          </a:prstGeom>
        </p:spPr>
      </p:pic>
      <p:sp>
        <p:nvSpPr>
          <p:cNvPr id="5" name="Flèche gauche 4">
            <a:hlinkClick r:id="rId5" action="ppaction://hlinksldjump"/>
          </p:cNvPr>
          <p:cNvSpPr/>
          <p:nvPr/>
        </p:nvSpPr>
        <p:spPr>
          <a:xfrm>
            <a:off x="8820472" y="6669360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ZoneTexte 3"/>
          <p:cNvSpPr txBox="1">
            <a:spLocks noChangeArrowheads="1"/>
          </p:cNvSpPr>
          <p:nvPr/>
        </p:nvSpPr>
        <p:spPr bwMode="auto">
          <a:xfrm>
            <a:off x="1012170" y="6012577"/>
            <a:ext cx="7119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sz="1600" dirty="0">
                <a:solidFill>
                  <a:schemeClr val="bg1"/>
                </a:solidFill>
              </a:rPr>
              <a:t>Endémique de l’île de Cuba et des Bahamas, cette espèce atteint 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dans sa partie la plus septentrionale, le sud de la Floride et les “Keys”.</a:t>
            </a:r>
            <a:endParaRPr lang="fr-FR" altLang="fr-FR" sz="1600" dirty="0">
              <a:solidFill>
                <a:schemeClr val="bg1"/>
              </a:solidFill>
            </a:endParaRPr>
          </a:p>
        </p:txBody>
      </p:sp>
      <p:pic>
        <p:nvPicPr>
          <p:cNvPr id="6" name="Picture 37" descr="Resurection f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9275"/>
            <a:ext cx="1619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DENDROPHYLAX LINDENII – </a:t>
            </a:r>
            <a:r>
              <a:rPr lang="fr-FR" altLang="fr-FR" sz="1800" dirty="0">
                <a:solidFill>
                  <a:schemeClr val="bg1"/>
                </a:solidFill>
              </a:rPr>
              <a:t>REPARTITION GEOGRAPHIQUE</a:t>
            </a:r>
            <a:endParaRPr lang="fr-FR" alt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87" y="1390650"/>
            <a:ext cx="7129392" cy="4487416"/>
          </a:xfrm>
          <a:prstGeom prst="rect">
            <a:avLst/>
          </a:prstGeom>
        </p:spPr>
      </p:pic>
      <p:sp>
        <p:nvSpPr>
          <p:cNvPr id="7" name="Flèche gauche 6">
            <a:hlinkClick r:id="rId5" action="ppaction://hlinksldjump"/>
          </p:cNvPr>
          <p:cNvSpPr/>
          <p:nvPr/>
        </p:nvSpPr>
        <p:spPr>
          <a:xfrm>
            <a:off x="8820472" y="6669360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625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7" descr="Resurection f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1619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DENDROPHYLAX LINDENII - IN SITU</a:t>
            </a:r>
          </a:p>
        </p:txBody>
      </p:sp>
      <p:pic>
        <p:nvPicPr>
          <p:cNvPr id="6147" name="Picture 14" descr="2686791921_c18ceffd77_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3888"/>
            <a:ext cx="91440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untit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908050"/>
            <a:ext cx="3097213" cy="2368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1474788" y="3351213"/>
            <a:ext cx="2447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</a:rPr>
              <a:t>L’état de Floride</a:t>
            </a:r>
          </a:p>
        </p:txBody>
      </p:sp>
      <p:pic>
        <p:nvPicPr>
          <p:cNvPr id="6151" name="Picture 6" descr="cuba_rel9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880539"/>
            <a:ext cx="3600325" cy="252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 Box 7"/>
          <p:cNvSpPr txBox="1">
            <a:spLocks noChangeArrowheads="1"/>
          </p:cNvSpPr>
          <p:nvPr/>
        </p:nvSpPr>
        <p:spPr bwMode="auto">
          <a:xfrm>
            <a:off x="5292725" y="3422650"/>
            <a:ext cx="2447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</a:rPr>
              <a:t>Cuba et les Bahamas</a:t>
            </a:r>
          </a:p>
        </p:txBody>
      </p:sp>
      <p:pic>
        <p:nvPicPr>
          <p:cNvPr id="6153" name="Picture 8" descr="Dendrophylax_lindenii-dist cop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8720"/>
            <a:ext cx="1798638" cy="2016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9" descr="856851_83846_a787b88781_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03763"/>
            <a:ext cx="2879725" cy="19256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DSC_43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4684713"/>
            <a:ext cx="2952750" cy="19780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6" name="Text Box 13"/>
          <p:cNvSpPr txBox="1">
            <a:spLocks noChangeArrowheads="1"/>
          </p:cNvSpPr>
          <p:nvPr/>
        </p:nvSpPr>
        <p:spPr bwMode="auto">
          <a:xfrm>
            <a:off x="0" y="38354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>
                <a:solidFill>
                  <a:schemeClr val="bg1"/>
                </a:solidFill>
              </a:rPr>
              <a:t>Les températures varient de 12 à 26 °C en hiver et de 22 à 33 °C en été, en Floride.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000" b="1" i="1" dirty="0">
                <a:solidFill>
                  <a:schemeClr val="bg1"/>
                </a:solidFill>
              </a:rPr>
              <a:t>Les extrêmes enregistrés sont de +38 °C à -3 °C. Plus au sud, dans les Bahamas, il y fait plus chaud d’environ 6 °C.</a:t>
            </a:r>
          </a:p>
        </p:txBody>
      </p:sp>
      <p:sp>
        <p:nvSpPr>
          <p:cNvPr id="6157" name="Text Box 15"/>
          <p:cNvSpPr txBox="1">
            <a:spLocks noChangeArrowheads="1"/>
          </p:cNvSpPr>
          <p:nvPr/>
        </p:nvSpPr>
        <p:spPr bwMode="auto">
          <a:xfrm>
            <a:off x="3132138" y="4724400"/>
            <a:ext cx="2808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fr-FR" altLang="fr-FR" sz="1800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987675" y="4581525"/>
            <a:ext cx="3097213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/>
              <a:t>Mike OWEN, biologiste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/>
              <a:t>du Parc du “Fakahatchee Strand”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/>
              <a:t> en Floride, m’a indiqué avoir vu jusqu’à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/>
              <a:t>présent près de 300 plantes en fleurs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/>
              <a:t>dans leur milieu naturel en 14 années d’exploration du vaste marais.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/>
              <a:t>Durant le seul été 2007, il a pu compter 25 plantes en fleurs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/>
              <a:t>et trois qui étaient fécondées.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/>
              <a:t>Elle fleurit là-bas de mai à août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/>
              <a:t>avec un pic en juillet.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95536" y="6309320"/>
            <a:ext cx="188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D. </a:t>
            </a:r>
            <a:r>
              <a:rPr lang="fr-FR" dirty="0" err="1">
                <a:solidFill>
                  <a:schemeClr val="bg1"/>
                </a:solidFill>
              </a:rPr>
              <a:t>lindenii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7" name="Flèche gauche 16">
            <a:hlinkClick r:id="rId10" action="ppaction://hlinksldjump"/>
          </p:cNvPr>
          <p:cNvSpPr/>
          <p:nvPr/>
        </p:nvSpPr>
        <p:spPr>
          <a:xfrm>
            <a:off x="8820472" y="6741368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7" descr="Resurection f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9275"/>
            <a:ext cx="1619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45" y="1718632"/>
            <a:ext cx="5747643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DENDROPHYLAX LINDENII – PARC NATIONAUX</a:t>
            </a:r>
            <a:endParaRPr lang="fr-FR" altLang="fr-FR" dirty="0"/>
          </a:p>
        </p:txBody>
      </p:sp>
      <p:sp>
        <p:nvSpPr>
          <p:cNvPr id="5" name="Flèche gauche 4">
            <a:hlinkClick r:id="rId4" action="ppaction://hlinksldjump"/>
          </p:cNvPr>
          <p:cNvSpPr/>
          <p:nvPr/>
        </p:nvSpPr>
        <p:spPr>
          <a:xfrm>
            <a:off x="8820472" y="6669360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7" descr="Resurection f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9275"/>
            <a:ext cx="1619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772816"/>
            <a:ext cx="5813273" cy="3888432"/>
          </a:xfrm>
          <a:prstGeom prst="rect">
            <a:avLst/>
          </a:prstGeom>
        </p:spPr>
      </p:pic>
      <p:sp>
        <p:nvSpPr>
          <p:cNvPr id="717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DENDROPHYLAX LINDENII – LE FAKAHATCHEE</a:t>
            </a:r>
            <a:endParaRPr lang="fr-FR" alt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48839" y="1692274"/>
            <a:ext cx="272573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chemeClr val="bg1"/>
                </a:solidFill>
              </a:rPr>
              <a:t>Grâce à la protection de la végétation, des grandes étendues d’eau des marais et canaux, l’humidité y est constante et permet aux espèces tropicales de prospérer ici.</a:t>
            </a:r>
          </a:p>
          <a:p>
            <a:r>
              <a:rPr lang="fr-FR" sz="1600" i="1" dirty="0">
                <a:solidFill>
                  <a:schemeClr val="bg1"/>
                </a:solidFill>
              </a:rPr>
              <a:t>Sur les 403 espèces de plantes natives du Fakahatchee Strand State Park, 183 sont circonscrites aux zones marécageuses. On y trouve 35 fougères, </a:t>
            </a:r>
          </a:p>
          <a:p>
            <a:r>
              <a:rPr lang="fr-FR" sz="1600" i="1" dirty="0">
                <a:solidFill>
                  <a:schemeClr val="bg1"/>
                </a:solidFill>
              </a:rPr>
              <a:t>13 broméliacées, </a:t>
            </a:r>
          </a:p>
          <a:p>
            <a:r>
              <a:rPr lang="fr-FR" sz="1600" i="1" dirty="0">
                <a:solidFill>
                  <a:schemeClr val="bg1"/>
                </a:solidFill>
              </a:rPr>
              <a:t>45 orchidées et </a:t>
            </a:r>
          </a:p>
          <a:p>
            <a:r>
              <a:rPr lang="fr-FR" sz="1600" i="1" dirty="0">
                <a:solidFill>
                  <a:schemeClr val="bg1"/>
                </a:solidFill>
              </a:rPr>
              <a:t>3 </a:t>
            </a:r>
            <a:r>
              <a:rPr lang="fr-FR" sz="1600" i="1" dirty="0" err="1">
                <a:solidFill>
                  <a:schemeClr val="bg1"/>
                </a:solidFill>
              </a:rPr>
              <a:t>peperomias</a:t>
            </a:r>
            <a:r>
              <a:rPr lang="fr-FR" sz="1600" i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Flèche gauche 5">
            <a:hlinkClick r:id="rId4" action="ppaction://hlinksldjump"/>
          </p:cNvPr>
          <p:cNvSpPr/>
          <p:nvPr/>
        </p:nvSpPr>
        <p:spPr>
          <a:xfrm>
            <a:off x="8820472" y="6669360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38765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</TotalTime>
  <Words>1149</Words>
  <Application>Microsoft Office PowerPoint</Application>
  <PresentationFormat>Affichage à l'écran (4:3)</PresentationFormat>
  <Paragraphs>155</Paragraphs>
  <Slides>23</Slides>
  <Notes>3</Notes>
  <HiddenSlides>0</HiddenSlides>
  <MMClips>1</MMClips>
  <ScaleCrop>false</ScaleCrop>
  <HeadingPairs>
    <vt:vector size="8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7" baseType="lpstr">
      <vt:lpstr>Arial</vt:lpstr>
      <vt:lpstr>Calibri</vt:lpstr>
      <vt:lpstr>Modèle par défaut</vt:lpstr>
      <vt:lpstr>Image</vt:lpstr>
      <vt:lpstr>L’ORCHIDEE FANTOME     le 26 novembre 2016</vt:lpstr>
      <vt:lpstr>SOMMAIRE</vt:lpstr>
      <vt:lpstr>LE GENRE DENDROPHYLAX</vt:lpstr>
      <vt:lpstr>LE GENRE DENDROPHYLAX</vt:lpstr>
      <vt:lpstr>DENDROPHYLAX – REPARTITION GEOGRAPHIQUE</vt:lpstr>
      <vt:lpstr>DENDROPHYLAX LINDENII – REPARTITION GEOGRAPHIQUE</vt:lpstr>
      <vt:lpstr>DENDROPHYLAX LINDENII - IN SITU</vt:lpstr>
      <vt:lpstr>DENDROPHYLAX LINDENII – PARC NATIONAUX</vt:lpstr>
      <vt:lpstr>DENDROPHYLAX LINDENII – LE FAKAHATCHEE</vt:lpstr>
      <vt:lpstr>DENDROPHYLAX LINDENII – LE FAKAHATCHEE</vt:lpstr>
      <vt:lpstr>DENDROPHYLAX LINDENII – LE FAKAHATCHEE</vt:lpstr>
      <vt:lpstr>DENDROPHYLAX LINDENII – LE FAKAHATCHEE</vt:lpstr>
      <vt:lpstr>DENDROPHYLAX LINDENII - HABITAT</vt:lpstr>
      <vt:lpstr>DENDROPHYLAX LINDENII - HABITAT</vt:lpstr>
      <vt:lpstr>DENDROPHYLAX LINDENII - DESCRIPTION</vt:lpstr>
      <vt:lpstr>DENDROPHYLAX LINDENII – ANATOMIE DE LA FLEUR</vt:lpstr>
      <vt:lpstr>DENDROPHYLAX LINDENII – POLLINISATION</vt:lpstr>
      <vt:lpstr>DENDROPHYLAX LINDENII – POLLINISATION</vt:lpstr>
      <vt:lpstr>SON MODE DE CULTURE</vt:lpstr>
      <vt:lpstr>EVOLUTION DE LA FLORAISON</vt:lpstr>
      <vt:lpstr>CONDITIONS DE CULURE GENERALE</vt:lpstr>
      <vt:lpstr>LIENS</vt:lpstr>
      <vt:lpstr>Présentation PowerPoint</vt:lpstr>
    </vt:vector>
  </TitlesOfParts>
  <Company>TRAIT VERT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L’orchidée-fantôme : une floraison du Dendrophylax lindenii</dc:title>
  <dc:creator>Gerald</dc:creator>
  <cp:lastModifiedBy>sandra giorgetti</cp:lastModifiedBy>
  <cp:revision>101</cp:revision>
  <dcterms:created xsi:type="dcterms:W3CDTF">2009-04-14T13:31:16Z</dcterms:created>
  <dcterms:modified xsi:type="dcterms:W3CDTF">2017-03-12T16:34:12Z</dcterms:modified>
</cp:coreProperties>
</file>